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19" showSpecialPlsOnTitleSld="0" saveSubsetFonts="1" autoCompressPictures="0">
  <p:sldMasterIdLst>
    <p:sldMasterId id="2147483648" r:id="rId1"/>
  </p:sldMasterIdLst>
  <p:notesMasterIdLst>
    <p:notesMasterId r:id="rId27"/>
  </p:notesMasterIdLst>
  <p:sldIdLst>
    <p:sldId id="256" r:id="rId2"/>
    <p:sldId id="257" r:id="rId3"/>
    <p:sldId id="258" r:id="rId4"/>
    <p:sldId id="261" r:id="rId5"/>
    <p:sldId id="260" r:id="rId6"/>
    <p:sldId id="262" r:id="rId7"/>
    <p:sldId id="263" r:id="rId8"/>
    <p:sldId id="264" r:id="rId9"/>
    <p:sldId id="276" r:id="rId10"/>
    <p:sldId id="268" r:id="rId11"/>
    <p:sldId id="272" r:id="rId12"/>
    <p:sldId id="274" r:id="rId13"/>
    <p:sldId id="275" r:id="rId14"/>
    <p:sldId id="265" r:id="rId15"/>
    <p:sldId id="266" r:id="rId16"/>
    <p:sldId id="282" r:id="rId17"/>
    <p:sldId id="280" r:id="rId18"/>
    <p:sldId id="277" r:id="rId19"/>
    <p:sldId id="281" r:id="rId20"/>
    <p:sldId id="267" r:id="rId21"/>
    <p:sldId id="269" r:id="rId22"/>
    <p:sldId id="278" r:id="rId23"/>
    <p:sldId id="271" r:id="rId24"/>
    <p:sldId id="270"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ia ortiz" initials="ko" lastIdx="1" clrIdx="0">
    <p:extLst>
      <p:ext uri="{19B8F6BF-5375-455C-9EA6-DF929625EA0E}">
        <p15:presenceInfo xmlns:p15="http://schemas.microsoft.com/office/powerpoint/2012/main" userId="a54c752a08ece1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B2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33"/>
    <p:restoredTop sz="77563"/>
  </p:normalViewPr>
  <p:slideViewPr>
    <p:cSldViewPr snapToGrid="0" snapToObjects="1">
      <p:cViewPr varScale="1">
        <p:scale>
          <a:sx n="100" d="100"/>
          <a:sy n="100" d="100"/>
        </p:scale>
        <p:origin x="1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02T16:06:59.149" idx="1">
    <p:pos x="7152" y="115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BF766-9CBF-C947-84B1-B45D82A69A80}" type="datetimeFigureOut">
              <a:rPr lang="en-US" smtClean="0"/>
              <a:t>10/6/19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D327-3580-2B43-AA00-C371A051BDB7}" type="slidenum">
              <a:rPr lang="en-US" smtClean="0"/>
              <a:t>‹#›</a:t>
            </a:fld>
            <a:endParaRPr lang="en-US"/>
          </a:p>
        </p:txBody>
      </p:sp>
    </p:spTree>
    <p:extLst>
      <p:ext uri="{BB962C8B-B14F-4D97-AF65-F5344CB8AC3E}">
        <p14:creationId xmlns:p14="http://schemas.microsoft.com/office/powerpoint/2010/main" val="3099702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20</a:t>
            </a:fld>
            <a:endParaRPr lang="en-US"/>
          </a:p>
        </p:txBody>
      </p:sp>
    </p:spTree>
    <p:extLst>
      <p:ext uri="{BB962C8B-B14F-4D97-AF65-F5344CB8AC3E}">
        <p14:creationId xmlns:p14="http://schemas.microsoft.com/office/powerpoint/2010/main" val="3623122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37</a:t>
            </a:fld>
            <a:endParaRPr lang="en-US"/>
          </a:p>
        </p:txBody>
      </p:sp>
    </p:spTree>
    <p:extLst>
      <p:ext uri="{BB962C8B-B14F-4D97-AF65-F5344CB8AC3E}">
        <p14:creationId xmlns:p14="http://schemas.microsoft.com/office/powerpoint/2010/main" val="1274117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38</a:t>
            </a:fld>
            <a:endParaRPr lang="en-US"/>
          </a:p>
        </p:txBody>
      </p:sp>
    </p:spTree>
    <p:extLst>
      <p:ext uri="{BB962C8B-B14F-4D97-AF65-F5344CB8AC3E}">
        <p14:creationId xmlns:p14="http://schemas.microsoft.com/office/powerpoint/2010/main" val="3886446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altLang="en-US" sz="1200" dirty="0"/>
              <a:t>Again, the typical lower bound for cashing in in a contest is 35 points so given that target the FantasyCruncher lineup would have succeeded while the naïve model would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39</a:t>
            </a:fld>
            <a:endParaRPr lang="en-US"/>
          </a:p>
        </p:txBody>
      </p:sp>
    </p:spTree>
    <p:extLst>
      <p:ext uri="{BB962C8B-B14F-4D97-AF65-F5344CB8AC3E}">
        <p14:creationId xmlns:p14="http://schemas.microsoft.com/office/powerpoint/2010/main" val="17570753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40</a:t>
            </a:fld>
            <a:endParaRPr lang="en-US"/>
          </a:p>
        </p:txBody>
      </p:sp>
    </p:spTree>
    <p:extLst>
      <p:ext uri="{BB962C8B-B14F-4D97-AF65-F5344CB8AC3E}">
        <p14:creationId xmlns:p14="http://schemas.microsoft.com/office/powerpoint/2010/main" val="3937296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41</a:t>
            </a:fld>
            <a:endParaRPr lang="en-US"/>
          </a:p>
        </p:txBody>
      </p:sp>
    </p:spTree>
    <p:extLst>
      <p:ext uri="{BB962C8B-B14F-4D97-AF65-F5344CB8AC3E}">
        <p14:creationId xmlns:p14="http://schemas.microsoft.com/office/powerpoint/2010/main" val="2996363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42</a:t>
            </a:fld>
            <a:endParaRPr lang="en-US"/>
          </a:p>
        </p:txBody>
      </p:sp>
    </p:spTree>
    <p:extLst>
      <p:ext uri="{BB962C8B-B14F-4D97-AF65-F5344CB8AC3E}">
        <p14:creationId xmlns:p14="http://schemas.microsoft.com/office/powerpoint/2010/main" val="33217698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43</a:t>
            </a:fld>
            <a:endParaRPr lang="en-US"/>
          </a:p>
        </p:txBody>
      </p:sp>
    </p:spTree>
    <p:extLst>
      <p:ext uri="{BB962C8B-B14F-4D97-AF65-F5344CB8AC3E}">
        <p14:creationId xmlns:p14="http://schemas.microsoft.com/office/powerpoint/2010/main" val="319512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22</a:t>
            </a:fld>
            <a:endParaRPr lang="en-US"/>
          </a:p>
        </p:txBody>
      </p:sp>
    </p:spTree>
    <p:extLst>
      <p:ext uri="{BB962C8B-B14F-4D97-AF65-F5344CB8AC3E}">
        <p14:creationId xmlns:p14="http://schemas.microsoft.com/office/powerpoint/2010/main" val="213230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a:t>
            </a:r>
          </a:p>
        </p:txBody>
      </p:sp>
      <p:sp>
        <p:nvSpPr>
          <p:cNvPr id="4" name="Slide Number Placeholder 3"/>
          <p:cNvSpPr>
            <a:spLocks noGrp="1"/>
          </p:cNvSpPr>
          <p:nvPr>
            <p:ph type="sldNum" sz="quarter" idx="5"/>
          </p:nvPr>
        </p:nvSpPr>
        <p:spPr/>
        <p:txBody>
          <a:bodyPr/>
          <a:lstStyle/>
          <a:p>
            <a:fld id="{C30ED327-3580-2B43-AA00-C371A051BDB7}" type="slidenum">
              <a:rPr lang="en-US" smtClean="0"/>
              <a:t>23</a:t>
            </a:fld>
            <a:endParaRPr lang="en-US"/>
          </a:p>
        </p:txBody>
      </p:sp>
    </p:spTree>
    <p:extLst>
      <p:ext uri="{BB962C8B-B14F-4D97-AF65-F5344CB8AC3E}">
        <p14:creationId xmlns:p14="http://schemas.microsoft.com/office/powerpoint/2010/main" val="683483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25</a:t>
            </a:fld>
            <a:endParaRPr lang="en-US"/>
          </a:p>
        </p:txBody>
      </p:sp>
    </p:spTree>
    <p:extLst>
      <p:ext uri="{BB962C8B-B14F-4D97-AF65-F5344CB8AC3E}">
        <p14:creationId xmlns:p14="http://schemas.microsoft.com/office/powerpoint/2010/main" val="2902312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27</a:t>
            </a:fld>
            <a:endParaRPr lang="en-US"/>
          </a:p>
        </p:txBody>
      </p:sp>
    </p:spTree>
    <p:extLst>
      <p:ext uri="{BB962C8B-B14F-4D97-AF65-F5344CB8AC3E}">
        <p14:creationId xmlns:p14="http://schemas.microsoft.com/office/powerpoint/2010/main" val="1689477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33</a:t>
            </a:fld>
            <a:endParaRPr lang="en-US"/>
          </a:p>
        </p:txBody>
      </p:sp>
    </p:spTree>
    <p:extLst>
      <p:ext uri="{BB962C8B-B14F-4D97-AF65-F5344CB8AC3E}">
        <p14:creationId xmlns:p14="http://schemas.microsoft.com/office/powerpoint/2010/main" val="69371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34</a:t>
            </a:fld>
            <a:endParaRPr lang="en-US"/>
          </a:p>
        </p:txBody>
      </p:sp>
    </p:spTree>
    <p:extLst>
      <p:ext uri="{BB962C8B-B14F-4D97-AF65-F5344CB8AC3E}">
        <p14:creationId xmlns:p14="http://schemas.microsoft.com/office/powerpoint/2010/main" val="731281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35</a:t>
            </a:fld>
            <a:endParaRPr lang="en-US"/>
          </a:p>
        </p:txBody>
      </p:sp>
    </p:spTree>
    <p:extLst>
      <p:ext uri="{BB962C8B-B14F-4D97-AF65-F5344CB8AC3E}">
        <p14:creationId xmlns:p14="http://schemas.microsoft.com/office/powerpoint/2010/main" val="1565925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36</a:t>
            </a:fld>
            <a:endParaRPr lang="en-US"/>
          </a:p>
        </p:txBody>
      </p:sp>
    </p:spTree>
    <p:extLst>
      <p:ext uri="{BB962C8B-B14F-4D97-AF65-F5344CB8AC3E}">
        <p14:creationId xmlns:p14="http://schemas.microsoft.com/office/powerpoint/2010/main" val="2038813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F59B-CC75-C94C-A622-3F02831C8D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3D079D-2FA5-6A4E-9073-3A17095BE0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B9F3A6-FAB4-A247-9305-30D877AE8718}"/>
              </a:ext>
            </a:extLst>
          </p:cNvPr>
          <p:cNvSpPr>
            <a:spLocks noGrp="1"/>
          </p:cNvSpPr>
          <p:nvPr>
            <p:ph type="dt" sz="half" idx="10"/>
          </p:nvPr>
        </p:nvSpPr>
        <p:spPr/>
        <p:txBody>
          <a:bodyPr/>
          <a:lstStyle/>
          <a:p>
            <a:fld id="{43A489D5-3166-1D4C-AF1B-F2E5AF036DC2}" type="datetime1">
              <a:rPr lang="en-US" smtClean="0"/>
              <a:t>10/6/19</a:t>
            </a:fld>
            <a:endParaRPr lang="en-US"/>
          </a:p>
        </p:txBody>
      </p:sp>
      <p:sp>
        <p:nvSpPr>
          <p:cNvPr id="5" name="Footer Placeholder 4">
            <a:extLst>
              <a:ext uri="{FF2B5EF4-FFF2-40B4-BE49-F238E27FC236}">
                <a16:creationId xmlns:a16="http://schemas.microsoft.com/office/drawing/2014/main" id="{E77D882A-75F5-C94A-8378-7CC491AF5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F4043-FBD1-8B4C-89CE-968A0A3B9C66}"/>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562169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8C37-83FE-5A4E-AA12-4236D0DBFB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A4C3A1-B17F-044B-BEC0-1DE9983806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2FC77A-5999-D341-997A-84A8B7B2CAE4}"/>
              </a:ext>
            </a:extLst>
          </p:cNvPr>
          <p:cNvSpPr>
            <a:spLocks noGrp="1"/>
          </p:cNvSpPr>
          <p:nvPr>
            <p:ph type="dt" sz="half" idx="10"/>
          </p:nvPr>
        </p:nvSpPr>
        <p:spPr/>
        <p:txBody>
          <a:bodyPr/>
          <a:lstStyle/>
          <a:p>
            <a:fld id="{7282263B-B2A5-134C-B281-E967F57CD828}" type="datetime1">
              <a:rPr lang="en-US" smtClean="0"/>
              <a:t>10/6/19</a:t>
            </a:fld>
            <a:endParaRPr lang="en-US"/>
          </a:p>
        </p:txBody>
      </p:sp>
      <p:sp>
        <p:nvSpPr>
          <p:cNvPr id="5" name="Footer Placeholder 4">
            <a:extLst>
              <a:ext uri="{FF2B5EF4-FFF2-40B4-BE49-F238E27FC236}">
                <a16:creationId xmlns:a16="http://schemas.microsoft.com/office/drawing/2014/main" id="{0EA99198-7E3C-5A4C-A680-BDE406826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B07AD1-F399-6043-9A61-E528E881237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571904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E408E9-D105-F44C-9EC8-08F22FAE5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75B841-538E-DE49-96D6-32641395CA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8D771-D96D-1647-8971-58224B3A056B}"/>
              </a:ext>
            </a:extLst>
          </p:cNvPr>
          <p:cNvSpPr>
            <a:spLocks noGrp="1"/>
          </p:cNvSpPr>
          <p:nvPr>
            <p:ph type="dt" sz="half" idx="10"/>
          </p:nvPr>
        </p:nvSpPr>
        <p:spPr/>
        <p:txBody>
          <a:bodyPr/>
          <a:lstStyle/>
          <a:p>
            <a:fld id="{997A61F1-FA4F-284D-822A-BC5E625CDBDB}" type="datetime1">
              <a:rPr lang="en-US" smtClean="0"/>
              <a:t>10/6/19</a:t>
            </a:fld>
            <a:endParaRPr lang="en-US"/>
          </a:p>
        </p:txBody>
      </p:sp>
      <p:sp>
        <p:nvSpPr>
          <p:cNvPr id="5" name="Footer Placeholder 4">
            <a:extLst>
              <a:ext uri="{FF2B5EF4-FFF2-40B4-BE49-F238E27FC236}">
                <a16:creationId xmlns:a16="http://schemas.microsoft.com/office/drawing/2014/main" id="{4021EB9B-1AEB-2441-8EC7-0D69A3973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77274-54DD-9847-9DF5-058A4E1C5CFA}"/>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3275783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AA2-9F6A-9C4C-96D4-296249BC12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47C4EC-5678-2E46-B1DB-83332A889C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E8CAA-A13A-C340-8A9A-F091D84524D2}"/>
              </a:ext>
            </a:extLst>
          </p:cNvPr>
          <p:cNvSpPr>
            <a:spLocks noGrp="1"/>
          </p:cNvSpPr>
          <p:nvPr>
            <p:ph type="dt" sz="half" idx="10"/>
          </p:nvPr>
        </p:nvSpPr>
        <p:spPr/>
        <p:txBody>
          <a:bodyPr/>
          <a:lstStyle/>
          <a:p>
            <a:fld id="{60E93878-99E5-F048-A55C-F405712E11C7}" type="datetime1">
              <a:rPr lang="en-US" smtClean="0"/>
              <a:t>10/6/19</a:t>
            </a:fld>
            <a:endParaRPr lang="en-US"/>
          </a:p>
        </p:txBody>
      </p:sp>
      <p:sp>
        <p:nvSpPr>
          <p:cNvPr id="5" name="Footer Placeholder 4">
            <a:extLst>
              <a:ext uri="{FF2B5EF4-FFF2-40B4-BE49-F238E27FC236}">
                <a16:creationId xmlns:a16="http://schemas.microsoft.com/office/drawing/2014/main" id="{FE89820D-76F1-C34A-AC3D-A547E777C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6E89F-BBD0-F740-9312-4A408E180B4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406832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C097-2033-B646-A94B-06B2CBD20D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778A3D-6F07-7448-9C21-8C40697D66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7A4D080-6C27-A849-B721-D1BECB09F376}"/>
              </a:ext>
            </a:extLst>
          </p:cNvPr>
          <p:cNvSpPr>
            <a:spLocks noGrp="1"/>
          </p:cNvSpPr>
          <p:nvPr>
            <p:ph type="dt" sz="half" idx="10"/>
          </p:nvPr>
        </p:nvSpPr>
        <p:spPr/>
        <p:txBody>
          <a:bodyPr/>
          <a:lstStyle/>
          <a:p>
            <a:fld id="{A58E88FB-29AD-9F47-8DA9-17162CE445FD}" type="datetime1">
              <a:rPr lang="en-US" smtClean="0"/>
              <a:t>10/6/19</a:t>
            </a:fld>
            <a:endParaRPr lang="en-US"/>
          </a:p>
        </p:txBody>
      </p:sp>
      <p:sp>
        <p:nvSpPr>
          <p:cNvPr id="5" name="Footer Placeholder 4">
            <a:extLst>
              <a:ext uri="{FF2B5EF4-FFF2-40B4-BE49-F238E27FC236}">
                <a16:creationId xmlns:a16="http://schemas.microsoft.com/office/drawing/2014/main" id="{8C90F2FF-7560-FD44-AD2E-4A738B888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135C4-CA90-C54B-8EC7-A28A1E256ECD}"/>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45124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C805-64E4-3840-94AC-7AC399C92F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CE77E-8517-F346-A74C-EEDF3087A0B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2DEBF3-2769-594A-9F38-70B17C3234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BB931F-F0F6-6740-A273-768395C67A5D}"/>
              </a:ext>
            </a:extLst>
          </p:cNvPr>
          <p:cNvSpPr>
            <a:spLocks noGrp="1"/>
          </p:cNvSpPr>
          <p:nvPr>
            <p:ph type="dt" sz="half" idx="10"/>
          </p:nvPr>
        </p:nvSpPr>
        <p:spPr/>
        <p:txBody>
          <a:bodyPr/>
          <a:lstStyle/>
          <a:p>
            <a:fld id="{E773394F-4031-C24D-A49B-A14FF08944B5}" type="datetime1">
              <a:rPr lang="en-US" smtClean="0"/>
              <a:t>10/6/19</a:t>
            </a:fld>
            <a:endParaRPr lang="en-US"/>
          </a:p>
        </p:txBody>
      </p:sp>
      <p:sp>
        <p:nvSpPr>
          <p:cNvPr id="6" name="Footer Placeholder 5">
            <a:extLst>
              <a:ext uri="{FF2B5EF4-FFF2-40B4-BE49-F238E27FC236}">
                <a16:creationId xmlns:a16="http://schemas.microsoft.com/office/drawing/2014/main" id="{8E6FA0F7-0EFE-E14E-8F68-4821A166D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F01FBA-FFFD-2A4E-A93A-5574EE04A147}"/>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5896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8B52-3D94-EE49-83F5-82288573ED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D9A1A1-8A42-8342-81E1-FBACC2B4E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8C743A-D86B-1E4F-A156-4760109B76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BDBA45-07BA-A646-BE2C-ECCB506515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21F49D-8156-A24A-9A8E-E5584CB09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B19F88-4B65-1E48-B442-AB3079108205}"/>
              </a:ext>
            </a:extLst>
          </p:cNvPr>
          <p:cNvSpPr>
            <a:spLocks noGrp="1"/>
          </p:cNvSpPr>
          <p:nvPr>
            <p:ph type="dt" sz="half" idx="10"/>
          </p:nvPr>
        </p:nvSpPr>
        <p:spPr/>
        <p:txBody>
          <a:bodyPr/>
          <a:lstStyle/>
          <a:p>
            <a:fld id="{D33BBD90-6EBF-0040-A5D2-BE7F1E4C9AAB}" type="datetime1">
              <a:rPr lang="en-US" smtClean="0"/>
              <a:t>10/6/19</a:t>
            </a:fld>
            <a:endParaRPr lang="en-US"/>
          </a:p>
        </p:txBody>
      </p:sp>
      <p:sp>
        <p:nvSpPr>
          <p:cNvPr id="8" name="Footer Placeholder 7">
            <a:extLst>
              <a:ext uri="{FF2B5EF4-FFF2-40B4-BE49-F238E27FC236}">
                <a16:creationId xmlns:a16="http://schemas.microsoft.com/office/drawing/2014/main" id="{BB2AC6D8-0E81-2947-97A1-25FF7998F1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B645DF-C57E-A240-AC56-AB3D2125F48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36137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A3F0-9098-3244-B08B-7369FEAEB1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7893AA-0457-3548-92C5-E80B445D9B60}"/>
              </a:ext>
            </a:extLst>
          </p:cNvPr>
          <p:cNvSpPr>
            <a:spLocks noGrp="1"/>
          </p:cNvSpPr>
          <p:nvPr>
            <p:ph type="dt" sz="half" idx="10"/>
          </p:nvPr>
        </p:nvSpPr>
        <p:spPr/>
        <p:txBody>
          <a:bodyPr/>
          <a:lstStyle/>
          <a:p>
            <a:fld id="{62E9FBA2-AA8E-7E46-9718-AAEA6B055065}" type="datetime1">
              <a:rPr lang="en-US" smtClean="0"/>
              <a:t>10/6/19</a:t>
            </a:fld>
            <a:endParaRPr lang="en-US"/>
          </a:p>
        </p:txBody>
      </p:sp>
      <p:sp>
        <p:nvSpPr>
          <p:cNvPr id="4" name="Footer Placeholder 3">
            <a:extLst>
              <a:ext uri="{FF2B5EF4-FFF2-40B4-BE49-F238E27FC236}">
                <a16:creationId xmlns:a16="http://schemas.microsoft.com/office/drawing/2014/main" id="{1830BA7F-9016-3E4F-98A1-FCD0A40186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E4B6DA-007C-8E45-A8D9-48EEE08C6EA8}"/>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054326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DE34A-9A06-E64A-ACBF-7E823A1EE1A0}"/>
              </a:ext>
            </a:extLst>
          </p:cNvPr>
          <p:cNvSpPr>
            <a:spLocks noGrp="1"/>
          </p:cNvSpPr>
          <p:nvPr>
            <p:ph type="dt" sz="half" idx="10"/>
          </p:nvPr>
        </p:nvSpPr>
        <p:spPr/>
        <p:txBody>
          <a:bodyPr/>
          <a:lstStyle/>
          <a:p>
            <a:fld id="{BD04EE48-73DC-4D45-8EC7-1588098E4185}" type="datetime1">
              <a:rPr lang="en-US" smtClean="0"/>
              <a:t>10/6/19</a:t>
            </a:fld>
            <a:endParaRPr lang="en-US"/>
          </a:p>
        </p:txBody>
      </p:sp>
      <p:sp>
        <p:nvSpPr>
          <p:cNvPr id="3" name="Footer Placeholder 2">
            <a:extLst>
              <a:ext uri="{FF2B5EF4-FFF2-40B4-BE49-F238E27FC236}">
                <a16:creationId xmlns:a16="http://schemas.microsoft.com/office/drawing/2014/main" id="{53B67315-3909-9841-BF2A-94BF86225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906458-BC21-C744-8394-7E0A42B833D0}"/>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90313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7E3E-52ED-AA49-B286-8E71A09C0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1B771D-50CE-4C45-AFDD-9CF6AED85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D0E68-4FD1-AE47-AB18-5523DA020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0FB66B-0FBA-664C-95C5-6EBDD6CBFD80}"/>
              </a:ext>
            </a:extLst>
          </p:cNvPr>
          <p:cNvSpPr>
            <a:spLocks noGrp="1"/>
          </p:cNvSpPr>
          <p:nvPr>
            <p:ph type="dt" sz="half" idx="10"/>
          </p:nvPr>
        </p:nvSpPr>
        <p:spPr/>
        <p:txBody>
          <a:bodyPr/>
          <a:lstStyle/>
          <a:p>
            <a:fld id="{DDA49690-EF5F-B141-837E-65BB1C592B2E}" type="datetime1">
              <a:rPr lang="en-US" smtClean="0"/>
              <a:t>10/6/19</a:t>
            </a:fld>
            <a:endParaRPr lang="en-US"/>
          </a:p>
        </p:txBody>
      </p:sp>
      <p:sp>
        <p:nvSpPr>
          <p:cNvPr id="6" name="Footer Placeholder 5">
            <a:extLst>
              <a:ext uri="{FF2B5EF4-FFF2-40B4-BE49-F238E27FC236}">
                <a16:creationId xmlns:a16="http://schemas.microsoft.com/office/drawing/2014/main" id="{39B4FBB6-97F1-484A-90AF-953C1853DF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45725-1753-BA4C-9840-347A56B1E5C0}"/>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38692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9CB9-02ED-6E40-A642-D68A4DFD2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F27EF-749C-1C49-8E27-1289F83BC6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4283-44F3-ED40-8576-A110BE735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53EAA6-4F48-AB42-BD80-DB91C17898E3}"/>
              </a:ext>
            </a:extLst>
          </p:cNvPr>
          <p:cNvSpPr>
            <a:spLocks noGrp="1"/>
          </p:cNvSpPr>
          <p:nvPr>
            <p:ph type="dt" sz="half" idx="10"/>
          </p:nvPr>
        </p:nvSpPr>
        <p:spPr/>
        <p:txBody>
          <a:bodyPr/>
          <a:lstStyle/>
          <a:p>
            <a:fld id="{DD909117-7763-FE46-AC16-48637CBDC751}" type="datetime1">
              <a:rPr lang="en-US" smtClean="0"/>
              <a:t>10/6/19</a:t>
            </a:fld>
            <a:endParaRPr lang="en-US"/>
          </a:p>
        </p:txBody>
      </p:sp>
      <p:sp>
        <p:nvSpPr>
          <p:cNvPr id="6" name="Footer Placeholder 5">
            <a:extLst>
              <a:ext uri="{FF2B5EF4-FFF2-40B4-BE49-F238E27FC236}">
                <a16:creationId xmlns:a16="http://schemas.microsoft.com/office/drawing/2014/main" id="{AE11453C-A44F-1E4C-8425-36EEA52FB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32375A-3118-A346-996A-EF3542CE1BE7}"/>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219260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8419E-FCBB-C649-8C92-24DB015B81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352B43-BD66-C54C-92D2-C6FA714D1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90F10-1C72-8C42-9F45-395698B995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37835-FAB0-0C46-84AA-7127FD6636C6}" type="datetime1">
              <a:rPr lang="en-US" smtClean="0"/>
              <a:t>10/6/19</a:t>
            </a:fld>
            <a:endParaRPr lang="en-US"/>
          </a:p>
        </p:txBody>
      </p:sp>
      <p:sp>
        <p:nvSpPr>
          <p:cNvPr id="5" name="Footer Placeholder 4">
            <a:extLst>
              <a:ext uri="{FF2B5EF4-FFF2-40B4-BE49-F238E27FC236}">
                <a16:creationId xmlns:a16="http://schemas.microsoft.com/office/drawing/2014/main" id="{8DF49089-8121-4D49-B3B6-ECBB7058C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87C8AC-2383-F541-868D-215671C17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BC7BA0-15B2-2647-A2EA-A2ED27F96638}" type="slidenum">
              <a:rPr lang="en-US" smtClean="0"/>
              <a:t>‹#›</a:t>
            </a:fld>
            <a:endParaRPr lang="en-US"/>
          </a:p>
        </p:txBody>
      </p:sp>
    </p:spTree>
    <p:extLst>
      <p:ext uri="{BB962C8B-B14F-4D97-AF65-F5344CB8AC3E}">
        <p14:creationId xmlns:p14="http://schemas.microsoft.com/office/powerpoint/2010/main" val="4156363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vox.com/videos/2017/6/5/15740632/luck-skill-sport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qz.com/1068534/how-the-7-billion-us-fantasy-football-industry-makes-its-money-in-2017/"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volving-hockey.com/"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lum/>
            <a:extLst>
              <a:ext uri="{BEBA8EAE-BF5A-486C-A8C5-ECC9F3942E4B}">
                <a14:imgProps xmlns:a14="http://schemas.microsoft.com/office/drawing/2010/main">
                  <a14:imgLayer>
                    <a14:imgEffect>
                      <a14:colorTemperature colorTemp="7383"/>
                    </a14:imgEffect>
                    <a14:imgEffect>
                      <a14:saturation sat="32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E019-F668-B64E-853A-436B2A7BC1AD}"/>
              </a:ext>
            </a:extLst>
          </p:cNvPr>
          <p:cNvSpPr>
            <a:spLocks noGrp="1"/>
          </p:cNvSpPr>
          <p:nvPr>
            <p:ph type="ctrTitle"/>
          </p:nvPr>
        </p:nvSpPr>
        <p:spPr>
          <a:xfrm>
            <a:off x="1524000" y="502510"/>
            <a:ext cx="9144000" cy="1437501"/>
          </a:xfrm>
        </p:spPr>
        <p:txBody>
          <a:bodyPr>
            <a:normAutofit/>
          </a:bodyPr>
          <a:lstStyle/>
          <a:p>
            <a:r>
              <a:rPr lang="en-US" altLang="en-US" sz="4400" dirty="0">
                <a:solidFill>
                  <a:schemeClr val="bg1"/>
                </a:solidFill>
                <a:latin typeface="Palatino" pitchFamily="2" charset="77"/>
                <a:ea typeface="Palatino" pitchFamily="2" charset="77"/>
                <a:cs typeface="Palatino" pitchFamily="2" charset="77"/>
              </a:rPr>
              <a:t>Capstone 2: Applied Machine Learning For Daily Fantasy Hockey</a:t>
            </a:r>
            <a:endParaRPr lang="en-US" sz="4400" dirty="0">
              <a:solidFill>
                <a:schemeClr val="bg1"/>
              </a:solidFill>
              <a:latin typeface="Palatino" pitchFamily="2" charset="77"/>
              <a:ea typeface="Palatino" pitchFamily="2" charset="77"/>
            </a:endParaRPr>
          </a:p>
        </p:txBody>
      </p:sp>
      <p:sp>
        <p:nvSpPr>
          <p:cNvPr id="3" name="Subtitle 2">
            <a:extLst>
              <a:ext uri="{FF2B5EF4-FFF2-40B4-BE49-F238E27FC236}">
                <a16:creationId xmlns:a16="http://schemas.microsoft.com/office/drawing/2014/main" id="{86212369-F44C-D04B-9696-A25F3AE056D2}"/>
              </a:ext>
            </a:extLst>
          </p:cNvPr>
          <p:cNvSpPr>
            <a:spLocks noGrp="1"/>
          </p:cNvSpPr>
          <p:nvPr>
            <p:ph type="subTitle" idx="1"/>
          </p:nvPr>
        </p:nvSpPr>
        <p:spPr>
          <a:xfrm>
            <a:off x="1524000" y="5189837"/>
            <a:ext cx="9144000" cy="1112109"/>
          </a:xfrm>
        </p:spPr>
        <p:txBody>
          <a:bodyPr>
            <a:normAutofit fontScale="92500" lnSpcReduction="20000"/>
          </a:bodyPr>
          <a:lstStyle/>
          <a:p>
            <a:pPr fontAlgn="auto">
              <a:spcAft>
                <a:spcPts val="0"/>
              </a:spcAft>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Michael Wood</a:t>
            </a:r>
          </a:p>
          <a:p>
            <a:pPr fontAlgn="auto">
              <a:spcAft>
                <a:spcPts val="0"/>
              </a:spcAft>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Springboard Data Science Capstone 2</a:t>
            </a:r>
          </a:p>
          <a:p>
            <a:pPr fontAlgn="auto">
              <a:spcAft>
                <a:spcPts val="0"/>
              </a:spcAft>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September 2019</a:t>
            </a:r>
          </a:p>
        </p:txBody>
      </p:sp>
    </p:spTree>
    <p:extLst>
      <p:ext uri="{BB962C8B-B14F-4D97-AF65-F5344CB8AC3E}">
        <p14:creationId xmlns:p14="http://schemas.microsoft.com/office/powerpoint/2010/main" val="1033715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Applied Market Forecasting Theories: Moving Average Convergence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9</a:t>
            </a:r>
          </a:p>
        </p:txBody>
      </p:sp>
      <p:pic>
        <p:nvPicPr>
          <p:cNvPr id="6" name="Picture 5">
            <a:extLst>
              <a:ext uri="{FF2B5EF4-FFF2-40B4-BE49-F238E27FC236}">
                <a16:creationId xmlns:a16="http://schemas.microsoft.com/office/drawing/2014/main" id="{AC72B2C2-A51E-5F44-A481-FA5137B95BCB}"/>
              </a:ext>
            </a:extLst>
          </p:cNvPr>
          <p:cNvPicPr>
            <a:picLocks noChangeAspect="1"/>
          </p:cNvPicPr>
          <p:nvPr/>
        </p:nvPicPr>
        <p:blipFill>
          <a:blip r:embed="rId2"/>
          <a:stretch>
            <a:fillRect/>
          </a:stretch>
        </p:blipFill>
        <p:spPr>
          <a:xfrm>
            <a:off x="6549081" y="1932229"/>
            <a:ext cx="4531154" cy="4213685"/>
          </a:xfrm>
          <a:prstGeom prst="rect">
            <a:avLst/>
          </a:prstGeom>
        </p:spPr>
      </p:pic>
      <p:pic>
        <p:nvPicPr>
          <p:cNvPr id="7" name="Picture 11">
            <a:extLst>
              <a:ext uri="{FF2B5EF4-FFF2-40B4-BE49-F238E27FC236}">
                <a16:creationId xmlns:a16="http://schemas.microsoft.com/office/drawing/2014/main" id="{AD0D9583-79C1-BA42-95A2-4D9FA1066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2011363"/>
            <a:ext cx="821055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905AE76-39D6-5A4D-ACE5-66D83525FB05}"/>
              </a:ext>
            </a:extLst>
          </p:cNvPr>
          <p:cNvSpPr txBox="1"/>
          <p:nvPr/>
        </p:nvSpPr>
        <p:spPr>
          <a:xfrm>
            <a:off x="912341" y="2056686"/>
            <a:ext cx="2781300" cy="4801314"/>
          </a:xfrm>
          <a:prstGeom prst="rect">
            <a:avLst/>
          </a:prstGeom>
          <a:noFill/>
        </p:spPr>
        <p:txBody>
          <a:bodyPr wrap="square" rtlCol="0">
            <a:spAutoFit/>
          </a:bodyPr>
          <a:lstStyle/>
          <a:p>
            <a:r>
              <a:rPr lang="en-US" altLang="en-US" b="1" dirty="0"/>
              <a:t>MACD for </a:t>
            </a:r>
            <a:r>
              <a:rPr lang="en-US" altLang="en-US" b="1" dirty="0" err="1"/>
              <a:t>Dougie</a:t>
            </a:r>
            <a:r>
              <a:rPr lang="en-US" altLang="en-US" b="1" dirty="0"/>
              <a:t> Hamilton</a:t>
            </a:r>
          </a:p>
          <a:p>
            <a:endParaRPr lang="en-US" altLang="en-US" dirty="0"/>
          </a:p>
          <a:p>
            <a:r>
              <a:rPr lang="en-US" altLang="en-US" b="1" dirty="0"/>
              <a:t>Signals</a:t>
            </a:r>
            <a:r>
              <a:rPr lang="en-US" altLang="en-US" dirty="0"/>
              <a:t>:  black arrow is positive, red negative. </a:t>
            </a:r>
          </a:p>
          <a:p>
            <a:endParaRPr lang="en-US" altLang="en-US" dirty="0"/>
          </a:p>
          <a:p>
            <a:r>
              <a:rPr lang="en-US" altLang="en-US" b="1" dirty="0"/>
              <a:t>Lines</a:t>
            </a:r>
            <a:r>
              <a:rPr lang="en-US" altLang="en-US" dirty="0"/>
              <a:t>: Light blue is short term, dark blue is long term moving average.</a:t>
            </a:r>
          </a:p>
          <a:p>
            <a:endParaRPr lang="en-US" altLang="en-US" dirty="0"/>
          </a:p>
          <a:p>
            <a:r>
              <a:rPr lang="en-US" altLang="en-US" dirty="0"/>
              <a:t>The black arrow frequently proceeds a distinct upward trend in the moving averages, while the red correctly shows a negative trend.</a:t>
            </a:r>
          </a:p>
          <a:p>
            <a:endParaRPr lang="en-US" dirty="0"/>
          </a:p>
          <a:p>
            <a:endParaRPr lang="en-US" dirty="0"/>
          </a:p>
        </p:txBody>
      </p:sp>
    </p:spTree>
    <p:extLst>
      <p:ext uri="{BB962C8B-B14F-4D97-AF65-F5344CB8AC3E}">
        <p14:creationId xmlns:p14="http://schemas.microsoft.com/office/powerpoint/2010/main" val="3355414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Applied Market Forecasting Theories: Moving Average Convergence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10</a:t>
            </a:r>
          </a:p>
        </p:txBody>
      </p:sp>
      <p:pic>
        <p:nvPicPr>
          <p:cNvPr id="9" name="Picture 5">
            <a:extLst>
              <a:ext uri="{FF2B5EF4-FFF2-40B4-BE49-F238E27FC236}">
                <a16:creationId xmlns:a16="http://schemas.microsoft.com/office/drawing/2014/main" id="{E12B0BE5-A16D-644C-880E-E5A4A2CC1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13" y="1928813"/>
            <a:ext cx="8332787" cy="41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905AE76-39D6-5A4D-ACE5-66D83525FB05}"/>
              </a:ext>
            </a:extLst>
          </p:cNvPr>
          <p:cNvSpPr txBox="1"/>
          <p:nvPr/>
        </p:nvSpPr>
        <p:spPr>
          <a:xfrm>
            <a:off x="838200" y="2330692"/>
            <a:ext cx="2730499" cy="3139321"/>
          </a:xfrm>
          <a:prstGeom prst="rect">
            <a:avLst/>
          </a:prstGeom>
          <a:noFill/>
        </p:spPr>
        <p:txBody>
          <a:bodyPr wrap="square" rtlCol="0">
            <a:spAutoFit/>
          </a:bodyPr>
          <a:lstStyle/>
          <a:p>
            <a:r>
              <a:rPr lang="en-US" altLang="en-US" b="1" dirty="0"/>
              <a:t>MACD for Nik </a:t>
            </a:r>
            <a:r>
              <a:rPr lang="en-US" altLang="en-US" b="1" dirty="0" err="1"/>
              <a:t>Antropov</a:t>
            </a:r>
            <a:r>
              <a:rPr lang="en-US" altLang="en-US" b="1" dirty="0"/>
              <a:t> </a:t>
            </a:r>
          </a:p>
          <a:p>
            <a:endParaRPr lang="en-US" altLang="en-US" dirty="0"/>
          </a:p>
          <a:p>
            <a:r>
              <a:rPr lang="en-US" altLang="en-US" dirty="0"/>
              <a:t>Stable player long term.</a:t>
            </a:r>
          </a:p>
          <a:p>
            <a:endParaRPr lang="en-US" altLang="en-US" dirty="0"/>
          </a:p>
          <a:p>
            <a:r>
              <a:rPr lang="en-US" altLang="en-US" dirty="0"/>
              <a:t>Notice how the two positive signals, as marked by the black upwards arrow in the middle of the chart, directly </a:t>
            </a:r>
            <a:r>
              <a:rPr lang="en-US" dirty="0"/>
              <a:t>preceded</a:t>
            </a:r>
            <a:r>
              <a:rPr lang="en-US" altLang="en-US" dirty="0"/>
              <a:t> a long term positive trend. </a:t>
            </a:r>
            <a:endParaRPr lang="en-US" dirty="0"/>
          </a:p>
          <a:p>
            <a:endParaRPr lang="en-US" dirty="0"/>
          </a:p>
        </p:txBody>
      </p:sp>
    </p:spTree>
    <p:extLst>
      <p:ext uri="{BB962C8B-B14F-4D97-AF65-F5344CB8AC3E}">
        <p14:creationId xmlns:p14="http://schemas.microsoft.com/office/powerpoint/2010/main" val="1209541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Applied Market Forecasting Theories: Moving Average Convergence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11</a:t>
            </a:r>
          </a:p>
        </p:txBody>
      </p:sp>
      <p:pic>
        <p:nvPicPr>
          <p:cNvPr id="7" name="Picture 6">
            <a:extLst>
              <a:ext uri="{FF2B5EF4-FFF2-40B4-BE49-F238E27FC236}">
                <a16:creationId xmlns:a16="http://schemas.microsoft.com/office/drawing/2014/main" id="{72000E58-C5AE-644B-8B14-17A6ECC27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13" y="1984375"/>
            <a:ext cx="8223250"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905AE76-39D6-5A4D-ACE5-66D83525FB05}"/>
              </a:ext>
            </a:extLst>
          </p:cNvPr>
          <p:cNvSpPr txBox="1"/>
          <p:nvPr/>
        </p:nvSpPr>
        <p:spPr>
          <a:xfrm>
            <a:off x="838200" y="2402681"/>
            <a:ext cx="2730499" cy="3970318"/>
          </a:xfrm>
          <a:prstGeom prst="rect">
            <a:avLst/>
          </a:prstGeom>
          <a:noFill/>
        </p:spPr>
        <p:txBody>
          <a:bodyPr wrap="square" rtlCol="0">
            <a:spAutoFit/>
          </a:bodyPr>
          <a:lstStyle/>
          <a:p>
            <a:r>
              <a:rPr lang="en-US" altLang="en-US" b="1" dirty="0"/>
              <a:t>MACD for Zenon Konopka</a:t>
            </a:r>
          </a:p>
          <a:p>
            <a:endParaRPr lang="en-US" altLang="en-US" dirty="0"/>
          </a:p>
          <a:p>
            <a:r>
              <a:rPr lang="en-US" altLang="en-US" dirty="0"/>
              <a:t>Player with highly uneven deployment.</a:t>
            </a:r>
          </a:p>
          <a:p>
            <a:endParaRPr lang="en-US" altLang="en-US" dirty="0"/>
          </a:p>
          <a:p>
            <a:r>
              <a:rPr lang="en-US" altLang="en-US" dirty="0"/>
              <a:t>This uneven deployment can ‘psyche out’ the model. As seen on the left there are short term positive trends after the positive signal, but they are not maintained long term. </a:t>
            </a:r>
          </a:p>
          <a:p>
            <a:endParaRPr lang="en-US" dirty="0"/>
          </a:p>
        </p:txBody>
      </p:sp>
    </p:spTree>
    <p:extLst>
      <p:ext uri="{BB962C8B-B14F-4D97-AF65-F5344CB8AC3E}">
        <p14:creationId xmlns:p14="http://schemas.microsoft.com/office/powerpoint/2010/main" val="1317640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normAutofit fontScale="90000"/>
          </a:bodyPr>
          <a:lstStyle/>
          <a:p>
            <a:pPr algn="ctr"/>
            <a:r>
              <a:rPr lang="en-US" altLang="en-US" dirty="0">
                <a:latin typeface="Palatino" pitchFamily="2" charset="77"/>
                <a:ea typeface="Palatino" pitchFamily="2" charset="77"/>
                <a:cs typeface="Palatino" pitchFamily="2" charset="77"/>
              </a:rPr>
              <a:t>Applied Market Forecasting Theories: Analysis of Moving Average Convergence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12</a:t>
            </a:r>
          </a:p>
        </p:txBody>
      </p:sp>
      <p:sp>
        <p:nvSpPr>
          <p:cNvPr id="8" name="TextBox 7">
            <a:extLst>
              <a:ext uri="{FF2B5EF4-FFF2-40B4-BE49-F238E27FC236}">
                <a16:creationId xmlns:a16="http://schemas.microsoft.com/office/drawing/2014/main" id="{3905AE76-39D6-5A4D-ACE5-66D83525FB05}"/>
              </a:ext>
            </a:extLst>
          </p:cNvPr>
          <p:cNvSpPr txBox="1"/>
          <p:nvPr/>
        </p:nvSpPr>
        <p:spPr>
          <a:xfrm>
            <a:off x="838200" y="2269782"/>
            <a:ext cx="3200400" cy="2862322"/>
          </a:xfrm>
          <a:prstGeom prst="rect">
            <a:avLst/>
          </a:prstGeom>
          <a:noFill/>
        </p:spPr>
        <p:txBody>
          <a:bodyPr wrap="square" rtlCol="0">
            <a:spAutoFit/>
          </a:bodyPr>
          <a:lstStyle/>
          <a:p>
            <a:r>
              <a:rPr lang="en-US" altLang="en-US" b="1" dirty="0"/>
              <a:t>Testing</a:t>
            </a:r>
            <a:r>
              <a:rPr lang="en-US" altLang="en-US" dirty="0"/>
              <a:t>:  regression analysis to measure the relationship between the signals and the target, </a:t>
            </a:r>
            <a:r>
              <a:rPr lang="en-US" altLang="en-US" dirty="0" err="1"/>
              <a:t>dk_points</a:t>
            </a:r>
            <a:r>
              <a:rPr lang="en-US" altLang="en-US" dirty="0"/>
              <a:t>, they were intended to predict. </a:t>
            </a:r>
          </a:p>
          <a:p>
            <a:endParaRPr lang="en-US" altLang="en-US" dirty="0"/>
          </a:p>
          <a:p>
            <a:r>
              <a:rPr lang="en-US" altLang="en-US" b="1" dirty="0"/>
              <a:t>Result</a:t>
            </a:r>
            <a:r>
              <a:rPr lang="en-US" altLang="en-US" dirty="0"/>
              <a:t>: A positive Fenwick signal show to increase the mean value by 0.4 points, a 20% increase on average.  </a:t>
            </a:r>
            <a:endParaRPr lang="en-US" dirty="0"/>
          </a:p>
        </p:txBody>
      </p:sp>
      <p:pic>
        <p:nvPicPr>
          <p:cNvPr id="9" name="Picture 9">
            <a:extLst>
              <a:ext uri="{FF2B5EF4-FFF2-40B4-BE49-F238E27FC236}">
                <a16:creationId xmlns:a16="http://schemas.microsoft.com/office/drawing/2014/main" id="{2C8794B4-4879-E247-BD97-40E3611F4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999" y="2364088"/>
            <a:ext cx="7324719" cy="388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50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Initial Failure</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fontScale="92500" lnSpcReduction="10000"/>
          </a:bodyPr>
          <a:lstStyle/>
          <a:p>
            <a:pPr marL="0" indent="0">
              <a:buNone/>
            </a:pPr>
            <a:r>
              <a:rPr lang="en-US" altLang="en-US" sz="2000" b="1" dirty="0"/>
              <a:t>Models Deployed</a:t>
            </a:r>
            <a:r>
              <a:rPr lang="en-US" altLang="en-US" sz="2000" dirty="0"/>
              <a:t>: Stochastic Gradient Descent, Random Forests, and Gradient Boosted Regressors. </a:t>
            </a:r>
          </a:p>
          <a:p>
            <a:pPr marL="0" indent="0">
              <a:buNone/>
            </a:pPr>
            <a:r>
              <a:rPr lang="en-US" altLang="en-US" sz="2000" b="1" dirty="0"/>
              <a:t>Reasoning</a:t>
            </a:r>
            <a:r>
              <a:rPr lang="en-US" altLang="en-US" sz="2000" dirty="0"/>
              <a:t>: Selected for their speed, accuracy, ability to deal with overfitting, and their predictive power.</a:t>
            </a:r>
          </a:p>
          <a:p>
            <a:pPr marL="0" indent="0">
              <a:buNone/>
            </a:pPr>
            <a:r>
              <a:rPr lang="en-US" altLang="en-US" sz="2000" b="1" dirty="0"/>
              <a:t>Data Scaling</a:t>
            </a:r>
            <a:r>
              <a:rPr lang="en-US" altLang="en-US" sz="2000" dirty="0"/>
              <a:t>:  Data was transformed by a </a:t>
            </a:r>
            <a:r>
              <a:rPr lang="en-US" altLang="en-US" sz="2000" dirty="0" err="1"/>
              <a:t>scikit</a:t>
            </a:r>
            <a:r>
              <a:rPr lang="en-US" altLang="en-US" sz="2000" dirty="0"/>
              <a:t>-learn </a:t>
            </a:r>
            <a:r>
              <a:rPr lang="en-US" altLang="en-US" sz="2000" dirty="0" err="1"/>
              <a:t>StandardScalar</a:t>
            </a:r>
            <a:r>
              <a:rPr lang="en-US" altLang="en-US" sz="2000" dirty="0"/>
              <a:t>.  This to normalizes the distribution to improve performance. </a:t>
            </a:r>
          </a:p>
          <a:p>
            <a:pPr marL="0" indent="0">
              <a:buNone/>
            </a:pPr>
            <a:r>
              <a:rPr lang="en-US" altLang="en-US" sz="2000" b="1" dirty="0"/>
              <a:t>Failure</a:t>
            </a:r>
            <a:r>
              <a:rPr lang="en-US" altLang="en-US" sz="2000" dirty="0"/>
              <a:t>: The first iteration failed in spectacular fashion. Shown here are their error rates:</a:t>
            </a:r>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r>
              <a:rPr lang="en-US" altLang="en-US" sz="2000" b="1" dirty="0"/>
              <a:t>R2:</a:t>
            </a:r>
            <a:r>
              <a:rPr lang="en-US" altLang="en-US" sz="2000" dirty="0"/>
              <a:t> shows the predictive power of a model on a 0-1.00 scale. The best here, .139, is slightly better than throwing darts at a board.  </a:t>
            </a:r>
          </a:p>
          <a:p>
            <a:pPr marL="0" indent="0">
              <a:buNone/>
            </a:pPr>
            <a:r>
              <a:rPr lang="en-US" altLang="en-US" sz="2000" b="1" dirty="0"/>
              <a:t>MAE and RSE</a:t>
            </a:r>
            <a:r>
              <a:rPr lang="en-US" altLang="en-US" sz="2000" dirty="0"/>
              <a:t>: predictions are off by 1.4 – 1.3 points, with average points per game is 2 points, this is almost a complete game’s worth of points.</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13</a:t>
            </a:r>
          </a:p>
        </p:txBody>
      </p:sp>
      <p:pic>
        <p:nvPicPr>
          <p:cNvPr id="7" name="Picture 6">
            <a:extLst>
              <a:ext uri="{FF2B5EF4-FFF2-40B4-BE49-F238E27FC236}">
                <a16:creationId xmlns:a16="http://schemas.microsoft.com/office/drawing/2014/main" id="{D3B2186C-531D-5E42-8F85-0347C6E229B6}"/>
              </a:ext>
            </a:extLst>
          </p:cNvPr>
          <p:cNvPicPr>
            <a:picLocks noChangeAspect="1"/>
          </p:cNvPicPr>
          <p:nvPr/>
        </p:nvPicPr>
        <p:blipFill>
          <a:blip r:embed="rId2"/>
          <a:stretch>
            <a:fillRect/>
          </a:stretch>
        </p:blipFill>
        <p:spPr>
          <a:xfrm>
            <a:off x="2768600" y="3448050"/>
            <a:ext cx="6654800" cy="1464056"/>
          </a:xfrm>
          <a:prstGeom prst="rect">
            <a:avLst/>
          </a:prstGeom>
        </p:spPr>
      </p:pic>
    </p:spTree>
    <p:extLst>
      <p:ext uri="{BB962C8B-B14F-4D97-AF65-F5344CB8AC3E}">
        <p14:creationId xmlns:p14="http://schemas.microsoft.com/office/powerpoint/2010/main" val="3015421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Initial Failure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lgn="ctr">
              <a:buNone/>
            </a:pPr>
            <a:r>
              <a:rPr lang="en-US" altLang="en-US" sz="2000" b="1" dirty="0"/>
              <a:t>Problem One</a:t>
            </a:r>
            <a:r>
              <a:rPr lang="en-US" altLang="en-US" sz="2000" dirty="0"/>
              <a:t>: </a:t>
            </a:r>
            <a:r>
              <a:rPr lang="en-US" altLang="en-US" sz="2000" b="1" dirty="0"/>
              <a:t>Collinearity of data</a:t>
            </a:r>
            <a:endParaRPr lang="en-US" altLang="en-US" sz="2000" dirty="0"/>
          </a:p>
          <a:p>
            <a:pPr marL="0" indent="0">
              <a:buNone/>
            </a:pPr>
            <a:r>
              <a:rPr lang="en-US" altLang="en-US" sz="2000" dirty="0"/>
              <a:t>	Determined by a Variance Inflation Factor (VIF) analysis, data was confirmed to be highly correlated amongst themselves and thus multicollinear.  This creates signal where there is none. This chart shows the most correlated values. A VIF score of below 5-10 is considered acceptable; of the 228 features we charted here, 7% were under 5, and 15% were below 10. 	</a:t>
            </a: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14</a:t>
            </a:r>
          </a:p>
        </p:txBody>
      </p:sp>
      <p:pic>
        <p:nvPicPr>
          <p:cNvPr id="8" name="Picture 7">
            <a:extLst>
              <a:ext uri="{FF2B5EF4-FFF2-40B4-BE49-F238E27FC236}">
                <a16:creationId xmlns:a16="http://schemas.microsoft.com/office/drawing/2014/main" id="{287A99F3-DBA9-A34A-8F6B-18B986D73B38}"/>
              </a:ext>
            </a:extLst>
          </p:cNvPr>
          <p:cNvPicPr>
            <a:picLocks noChangeAspect="1"/>
          </p:cNvPicPr>
          <p:nvPr/>
        </p:nvPicPr>
        <p:blipFill>
          <a:blip r:embed="rId3"/>
          <a:stretch>
            <a:fillRect/>
          </a:stretch>
        </p:blipFill>
        <p:spPr>
          <a:xfrm>
            <a:off x="4400550" y="3503873"/>
            <a:ext cx="2901950" cy="2673090"/>
          </a:xfrm>
          <a:prstGeom prst="rect">
            <a:avLst/>
          </a:prstGeom>
        </p:spPr>
      </p:pic>
    </p:spTree>
    <p:extLst>
      <p:ext uri="{BB962C8B-B14F-4D97-AF65-F5344CB8AC3E}">
        <p14:creationId xmlns:p14="http://schemas.microsoft.com/office/powerpoint/2010/main" val="2077140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Initial Failure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b="1" dirty="0"/>
              <a:t>Fig 1</a:t>
            </a:r>
            <a:r>
              <a:rPr lang="en-US" sz="2000" dirty="0"/>
              <a:t>: Correlation </a:t>
            </a:r>
            <a:r>
              <a:rPr lang="en-US" altLang="en-US" sz="2000" dirty="0"/>
              <a:t>matrix showing the correlation of values amongst each other. Lighter values represent higher correlation. </a:t>
            </a:r>
          </a:p>
          <a:p>
            <a:pPr marL="0" indent="0">
              <a:buNone/>
            </a:pPr>
            <a:r>
              <a:rPr lang="en-US" altLang="en-US" sz="2000" b="1" dirty="0"/>
              <a:t>Fig. 2</a:t>
            </a:r>
            <a:r>
              <a:rPr lang="en-US" altLang="en-US" sz="2000" dirty="0"/>
              <a:t>: levels most correlated with points themselves. SF and FF are ’Shots For’ and “Fenwick For’.</a:t>
            </a:r>
            <a:endParaRPr lang="en-US" sz="2000" dirty="0"/>
          </a:p>
          <a:p>
            <a:pPr marL="0" indent="0">
              <a:buNone/>
            </a:pPr>
            <a:r>
              <a:rPr lang="en-US" altLang="en-US" sz="2000" dirty="0"/>
              <a:t> </a:t>
            </a: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15</a:t>
            </a:r>
          </a:p>
        </p:txBody>
      </p:sp>
      <p:pic>
        <p:nvPicPr>
          <p:cNvPr id="10" name="Picture 9">
            <a:extLst>
              <a:ext uri="{FF2B5EF4-FFF2-40B4-BE49-F238E27FC236}">
                <a16:creationId xmlns:a16="http://schemas.microsoft.com/office/drawing/2014/main" id="{9398BCCB-DD2A-AC42-BD65-0BB48BB68269}"/>
              </a:ext>
            </a:extLst>
          </p:cNvPr>
          <p:cNvPicPr>
            <a:picLocks noChangeAspect="1"/>
          </p:cNvPicPr>
          <p:nvPr/>
        </p:nvPicPr>
        <p:blipFill>
          <a:blip r:embed="rId3"/>
          <a:stretch>
            <a:fillRect/>
          </a:stretch>
        </p:blipFill>
        <p:spPr>
          <a:xfrm>
            <a:off x="1460500" y="3028950"/>
            <a:ext cx="4722020" cy="3148013"/>
          </a:xfrm>
          <a:prstGeom prst="rect">
            <a:avLst/>
          </a:prstGeom>
        </p:spPr>
      </p:pic>
      <p:pic>
        <p:nvPicPr>
          <p:cNvPr id="7" name="Picture 6">
            <a:extLst>
              <a:ext uri="{FF2B5EF4-FFF2-40B4-BE49-F238E27FC236}">
                <a16:creationId xmlns:a16="http://schemas.microsoft.com/office/drawing/2014/main" id="{06CBACA4-6C79-E643-8087-D4A42485E1A1}"/>
              </a:ext>
            </a:extLst>
          </p:cNvPr>
          <p:cNvPicPr>
            <a:picLocks noChangeAspect="1"/>
          </p:cNvPicPr>
          <p:nvPr/>
        </p:nvPicPr>
        <p:blipFill>
          <a:blip r:embed="rId4"/>
          <a:stretch>
            <a:fillRect/>
          </a:stretch>
        </p:blipFill>
        <p:spPr>
          <a:xfrm>
            <a:off x="6477000" y="3213100"/>
            <a:ext cx="3657600" cy="2489200"/>
          </a:xfrm>
          <a:prstGeom prst="rect">
            <a:avLst/>
          </a:prstGeom>
        </p:spPr>
      </p:pic>
    </p:spTree>
    <p:extLst>
      <p:ext uri="{BB962C8B-B14F-4D97-AF65-F5344CB8AC3E}">
        <p14:creationId xmlns:p14="http://schemas.microsoft.com/office/powerpoint/2010/main" val="1380563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Initial Failure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altLang="en-US" sz="2000" dirty="0"/>
              <a:t>	</a:t>
            </a: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16</a:t>
            </a:r>
          </a:p>
        </p:txBody>
      </p:sp>
      <p:sp>
        <p:nvSpPr>
          <p:cNvPr id="9" name="TextBox 8">
            <a:extLst>
              <a:ext uri="{FF2B5EF4-FFF2-40B4-BE49-F238E27FC236}">
                <a16:creationId xmlns:a16="http://schemas.microsoft.com/office/drawing/2014/main" id="{473FAAB1-660C-3E42-AC6F-FA590B78FB9B}"/>
              </a:ext>
            </a:extLst>
          </p:cNvPr>
          <p:cNvSpPr txBox="1"/>
          <p:nvPr/>
        </p:nvSpPr>
        <p:spPr>
          <a:xfrm>
            <a:off x="838200" y="1940203"/>
            <a:ext cx="5016500" cy="2585323"/>
          </a:xfrm>
          <a:prstGeom prst="rect">
            <a:avLst/>
          </a:prstGeom>
          <a:noFill/>
        </p:spPr>
        <p:txBody>
          <a:bodyPr wrap="square" rtlCol="0">
            <a:spAutoFit/>
          </a:bodyPr>
          <a:lstStyle/>
          <a:p>
            <a:pPr algn="ctr"/>
            <a:r>
              <a:rPr lang="en-US" altLang="en-US" b="1" dirty="0"/>
              <a:t>Problem Two</a:t>
            </a:r>
            <a:r>
              <a:rPr lang="en-US" altLang="en-US" dirty="0"/>
              <a:t>: </a:t>
            </a:r>
            <a:r>
              <a:rPr lang="en-US" altLang="en-US" b="1" dirty="0"/>
              <a:t>Realistic Projections</a:t>
            </a:r>
            <a:endParaRPr lang="en-US" altLang="en-US" dirty="0"/>
          </a:p>
          <a:p>
            <a:endParaRPr lang="en-US" altLang="en-US" dirty="0"/>
          </a:p>
          <a:p>
            <a:r>
              <a:rPr lang="en-US" altLang="en-US" dirty="0"/>
              <a:t>The chart on the left is of one of the Gradient Boosted models, with the actual outcomes on the y axis and predicted on the x axis. Note that the measured values frequently reach above 10 or 15 points while the predicted values are locked between 0-5 points.</a:t>
            </a:r>
          </a:p>
          <a:p>
            <a:endParaRPr lang="en-US" dirty="0"/>
          </a:p>
        </p:txBody>
      </p:sp>
      <p:pic>
        <p:nvPicPr>
          <p:cNvPr id="8" name="Picture 7">
            <a:extLst>
              <a:ext uri="{FF2B5EF4-FFF2-40B4-BE49-F238E27FC236}">
                <a16:creationId xmlns:a16="http://schemas.microsoft.com/office/drawing/2014/main" id="{999A802D-4830-6745-921A-BA8F3414ADF6}"/>
              </a:ext>
            </a:extLst>
          </p:cNvPr>
          <p:cNvPicPr>
            <a:picLocks noChangeAspect="1"/>
          </p:cNvPicPr>
          <p:nvPr/>
        </p:nvPicPr>
        <p:blipFill>
          <a:blip r:embed="rId3"/>
          <a:stretch>
            <a:fillRect/>
          </a:stretch>
        </p:blipFill>
        <p:spPr>
          <a:xfrm>
            <a:off x="5854700" y="2274094"/>
            <a:ext cx="5346700" cy="3454400"/>
          </a:xfrm>
          <a:prstGeom prst="rect">
            <a:avLst/>
          </a:prstGeom>
        </p:spPr>
      </p:pic>
    </p:spTree>
    <p:extLst>
      <p:ext uri="{BB962C8B-B14F-4D97-AF65-F5344CB8AC3E}">
        <p14:creationId xmlns:p14="http://schemas.microsoft.com/office/powerpoint/2010/main" val="39687100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Moderate Success</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endParaRPr lang="en-US" sz="2000" dirty="0"/>
          </a:p>
          <a:p>
            <a:pPr marL="0" indent="0">
              <a:buNone/>
            </a:pPr>
            <a:r>
              <a:rPr lang="en-US" sz="2000" b="1" dirty="0"/>
              <a:t>Pivoted to a Poisson Regression Model</a:t>
            </a:r>
            <a:r>
              <a:rPr lang="en-US" sz="2000" dirty="0"/>
              <a:t>: This works better on Discrete Probability events, situations where the “probability of a given number of events occurring in a fixed interval of time … examples that may follow a Poisson distribution include the number of phone calls received by a call center per hour”</a:t>
            </a:r>
            <a:r>
              <a:rPr lang="en-US" sz="2000" baseline="30000" dirty="0"/>
              <a:t>1. </a:t>
            </a:r>
          </a:p>
          <a:p>
            <a:pPr marL="0" indent="0">
              <a:buNone/>
            </a:pPr>
            <a:endParaRPr lang="en-US" sz="2000" baseline="30000" dirty="0"/>
          </a:p>
          <a:p>
            <a:pPr marL="0" indent="0">
              <a:buNone/>
            </a:pPr>
            <a:r>
              <a:rPr lang="en-US" sz="2000" dirty="0"/>
              <a:t>Example chart from Wikimedia </a:t>
            </a:r>
          </a:p>
          <a:p>
            <a:pPr marL="0" indent="0">
              <a:buNone/>
            </a:pPr>
            <a:r>
              <a:rPr lang="en-US" sz="2000" dirty="0"/>
              <a:t>Besides our </a:t>
            </a:r>
            <a:r>
              <a:rPr lang="en-US" sz="2000" dirty="0" err="1"/>
              <a:t>dk_point</a:t>
            </a:r>
            <a:r>
              <a:rPr lang="en-US" sz="2000" dirty="0"/>
              <a:t> distribution. </a:t>
            </a:r>
          </a:p>
          <a:p>
            <a:pPr marL="0" indent="0">
              <a:buNone/>
            </a:pPr>
            <a:endParaRPr lang="en-US" sz="2000" baseline="30000" dirty="0"/>
          </a:p>
          <a:p>
            <a:pPr marL="0" indent="0">
              <a:buNone/>
            </a:pPr>
            <a:r>
              <a:rPr lang="en-US" sz="2000" baseline="30000" dirty="0"/>
              <a:t>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17</a:t>
            </a:r>
          </a:p>
        </p:txBody>
      </p:sp>
      <p:sp>
        <p:nvSpPr>
          <p:cNvPr id="4" name="Footer Placeholder 3">
            <a:extLst>
              <a:ext uri="{FF2B5EF4-FFF2-40B4-BE49-F238E27FC236}">
                <a16:creationId xmlns:a16="http://schemas.microsoft.com/office/drawing/2014/main" id="{C46841AE-ABF4-9B4D-B3F7-D0EC3D2ABA33}"/>
              </a:ext>
            </a:extLst>
          </p:cNvPr>
          <p:cNvSpPr>
            <a:spLocks noGrp="1"/>
          </p:cNvSpPr>
          <p:nvPr>
            <p:ph type="ftr" sz="quarter" idx="11"/>
          </p:nvPr>
        </p:nvSpPr>
        <p:spPr>
          <a:xfrm>
            <a:off x="4038600" y="5718969"/>
            <a:ext cx="4114800" cy="365125"/>
          </a:xfrm>
        </p:spPr>
        <p:txBody>
          <a:bodyPr/>
          <a:lstStyle/>
          <a:p>
            <a:r>
              <a:rPr lang="en-US"/>
              <a:t>1 https://en.wikipedia.org/wiki/Poisson_distribution</a:t>
            </a:r>
            <a:endParaRPr lang="en-US" dirty="0"/>
          </a:p>
        </p:txBody>
      </p:sp>
      <p:pic>
        <p:nvPicPr>
          <p:cNvPr id="7" name="Picture 6">
            <a:extLst>
              <a:ext uri="{FF2B5EF4-FFF2-40B4-BE49-F238E27FC236}">
                <a16:creationId xmlns:a16="http://schemas.microsoft.com/office/drawing/2014/main" id="{FC30E6FF-86D6-754F-89EF-CA1633645D1F}"/>
              </a:ext>
            </a:extLst>
          </p:cNvPr>
          <p:cNvPicPr>
            <a:picLocks noChangeAspect="1"/>
          </p:cNvPicPr>
          <p:nvPr/>
        </p:nvPicPr>
        <p:blipFill>
          <a:blip r:embed="rId3"/>
          <a:stretch>
            <a:fillRect/>
          </a:stretch>
        </p:blipFill>
        <p:spPr>
          <a:xfrm>
            <a:off x="4603354" y="3214211"/>
            <a:ext cx="3359150" cy="2687320"/>
          </a:xfrm>
          <a:prstGeom prst="rect">
            <a:avLst/>
          </a:prstGeom>
        </p:spPr>
      </p:pic>
      <p:pic>
        <p:nvPicPr>
          <p:cNvPr id="9" name="Picture 8">
            <a:extLst>
              <a:ext uri="{FF2B5EF4-FFF2-40B4-BE49-F238E27FC236}">
                <a16:creationId xmlns:a16="http://schemas.microsoft.com/office/drawing/2014/main" id="{51A8F4C8-DD59-C943-A647-207C9F828BA1}"/>
              </a:ext>
            </a:extLst>
          </p:cNvPr>
          <p:cNvPicPr>
            <a:picLocks noChangeAspect="1"/>
          </p:cNvPicPr>
          <p:nvPr/>
        </p:nvPicPr>
        <p:blipFill>
          <a:blip r:embed="rId4"/>
          <a:stretch>
            <a:fillRect/>
          </a:stretch>
        </p:blipFill>
        <p:spPr>
          <a:xfrm>
            <a:off x="8016875" y="3221831"/>
            <a:ext cx="3282554" cy="2188369"/>
          </a:xfrm>
          <a:prstGeom prst="rect">
            <a:avLst/>
          </a:prstGeom>
        </p:spPr>
      </p:pic>
    </p:spTree>
    <p:extLst>
      <p:ext uri="{BB962C8B-B14F-4D97-AF65-F5344CB8AC3E}">
        <p14:creationId xmlns:p14="http://schemas.microsoft.com/office/powerpoint/2010/main" val="4147432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Moderate Success</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b="1" dirty="0"/>
              <a:t>Improvement</a:t>
            </a:r>
            <a:r>
              <a:rPr lang="en-US" sz="2000" dirty="0"/>
              <a:t>: the projected values were more in line with expectations. The mean value was still about 2 points, but the standard deviation was 0.75 instead of 0.6. Note the plotting here as opposed to the boosted regressor shown before.</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18</a:t>
            </a:r>
          </a:p>
        </p:txBody>
      </p:sp>
      <p:pic>
        <p:nvPicPr>
          <p:cNvPr id="6" name="Picture 5">
            <a:extLst>
              <a:ext uri="{FF2B5EF4-FFF2-40B4-BE49-F238E27FC236}">
                <a16:creationId xmlns:a16="http://schemas.microsoft.com/office/drawing/2014/main" id="{7EE5F218-9DD1-C14B-8E7B-3BD4551F304F}"/>
              </a:ext>
            </a:extLst>
          </p:cNvPr>
          <p:cNvPicPr>
            <a:picLocks noChangeAspect="1"/>
          </p:cNvPicPr>
          <p:nvPr/>
        </p:nvPicPr>
        <p:blipFill>
          <a:blip r:embed="rId3"/>
          <a:stretch>
            <a:fillRect/>
          </a:stretch>
        </p:blipFill>
        <p:spPr>
          <a:xfrm>
            <a:off x="2895600" y="2698750"/>
            <a:ext cx="6045200" cy="3454400"/>
          </a:xfrm>
          <a:prstGeom prst="rect">
            <a:avLst/>
          </a:prstGeom>
        </p:spPr>
      </p:pic>
    </p:spTree>
    <p:extLst>
      <p:ext uri="{BB962C8B-B14F-4D97-AF65-F5344CB8AC3E}">
        <p14:creationId xmlns:p14="http://schemas.microsoft.com/office/powerpoint/2010/main" val="500292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03C02-D6AE-3E41-A0BD-CE342E52DDCD}"/>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cs typeface="Tahoma" panose="020B0604030504040204" pitchFamily="34" charset="0"/>
              </a:rPr>
              <a:t>Why Daily Fantasy Hockey?</a:t>
            </a:r>
          </a:p>
        </p:txBody>
      </p:sp>
      <p:sp>
        <p:nvSpPr>
          <p:cNvPr id="3" name="Content Placeholder 2">
            <a:extLst>
              <a:ext uri="{FF2B5EF4-FFF2-40B4-BE49-F238E27FC236}">
                <a16:creationId xmlns:a16="http://schemas.microsoft.com/office/drawing/2014/main" id="{CD099897-5BBB-1F43-B92A-6E46CDEBE60C}"/>
              </a:ext>
            </a:extLst>
          </p:cNvPr>
          <p:cNvSpPr>
            <a:spLocks noGrp="1"/>
          </p:cNvSpPr>
          <p:nvPr>
            <p:ph idx="1"/>
          </p:nvPr>
        </p:nvSpPr>
        <p:spPr>
          <a:xfrm>
            <a:off x="838200" y="1371600"/>
            <a:ext cx="10515600" cy="4805363"/>
          </a:xfrm>
          <a:solidFill>
            <a:schemeClr val="bg1"/>
          </a:solidFill>
        </p:spPr>
        <p:txBody>
          <a:bodyPr>
            <a:normAutofit/>
          </a:bodyPr>
          <a:lstStyle/>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altLang="en-US" sz="2000" b="1" dirty="0">
                <a:latin typeface="Tahoma" panose="020B0604030504040204" pitchFamily="34" charset="0"/>
                <a:cs typeface="Tahoma" panose="020B0604030504040204" pitchFamily="34" charset="0"/>
              </a:rPr>
              <a:t>Objective</a:t>
            </a:r>
            <a:r>
              <a:rPr lang="en-US" altLang="en-US" sz="2000" dirty="0">
                <a:latin typeface="Tahoma" panose="020B0604030504040204" pitchFamily="34" charset="0"/>
                <a:cs typeface="Tahoma" panose="020B0604030504040204" pitchFamily="34" charset="0"/>
              </a:rPr>
              <a:t>: Create and deploy machine learning models to successfully predict player performance in daily fantasy hockey, an online contest where the objective is to choose the highest scoring lineup in a series of NHL contests. </a:t>
            </a:r>
          </a:p>
          <a:p>
            <a:pPr marL="0" indent="0">
              <a:buNone/>
            </a:pPr>
            <a:r>
              <a:rPr lang="en-US" altLang="en-US" sz="2000" dirty="0">
                <a:latin typeface="Tahoma" panose="020B0604030504040204" pitchFamily="34" charset="0"/>
                <a:cs typeface="Tahoma" panose="020B0604030504040204" pitchFamily="34" charset="0"/>
              </a:rPr>
              <a:t>	</a:t>
            </a:r>
            <a:r>
              <a:rPr lang="en-US" altLang="en-US" sz="2000" b="1" dirty="0">
                <a:latin typeface="Tahoma" panose="020B0604030504040204" pitchFamily="34" charset="0"/>
                <a:cs typeface="Tahoma" panose="020B0604030504040204" pitchFamily="34" charset="0"/>
              </a:rPr>
              <a:t>Task</a:t>
            </a:r>
            <a:r>
              <a:rPr lang="en-US" altLang="en-US" sz="2000" dirty="0">
                <a:latin typeface="Tahoma" panose="020B0604030504040204" pitchFamily="34" charset="0"/>
                <a:cs typeface="Tahoma" panose="020B0604030504040204" pitchFamily="34" charset="0"/>
              </a:rPr>
              <a:t>: A constrained optimization problem, entrants have a ‘budget’ of $50,000 to spend on 8 NHL players. </a:t>
            </a:r>
          </a:p>
          <a:p>
            <a:pPr marL="0" indent="0">
              <a:buNone/>
            </a:pPr>
            <a:r>
              <a:rPr lang="en-US" altLang="en-US" sz="2000" dirty="0">
                <a:latin typeface="Tahoma" panose="020B0604030504040204" pitchFamily="34" charset="0"/>
                <a:cs typeface="Tahoma" panose="020B0604030504040204" pitchFamily="34" charset="0"/>
              </a:rPr>
              <a:t>	</a:t>
            </a:r>
            <a:r>
              <a:rPr lang="en-US" altLang="en-US" sz="2000" b="1" dirty="0">
                <a:latin typeface="Tahoma" panose="020B0604030504040204" pitchFamily="34" charset="0"/>
                <a:cs typeface="Tahoma" panose="020B0604030504040204" pitchFamily="34" charset="0"/>
              </a:rPr>
              <a:t>Challenge</a:t>
            </a:r>
            <a:r>
              <a:rPr lang="en-US" altLang="en-US" sz="2000" dirty="0">
                <a:latin typeface="Tahoma" panose="020B0604030504040204" pitchFamily="34" charset="0"/>
                <a:cs typeface="Tahoma" panose="020B0604030504040204" pitchFamily="34" charset="0"/>
              </a:rPr>
              <a:t>: hockey as a sport is widely considered the most difficult to predict due to the level of interaction among players, difficulty isolating events, and general ‘puck luck’.</a:t>
            </a:r>
            <a:r>
              <a:rPr lang="en-US" altLang="en-US" sz="2000" baseline="30000" dirty="0">
                <a:latin typeface="Tahoma" panose="020B0604030504040204" pitchFamily="34" charset="0"/>
                <a:cs typeface="Tahoma" panose="020B0604030504040204" pitchFamily="34" charset="0"/>
              </a:rPr>
              <a:t>1</a:t>
            </a:r>
          </a:p>
          <a:p>
            <a:pPr marL="0" indent="0">
              <a:buNone/>
            </a:pPr>
            <a:r>
              <a:rPr lang="en-US" altLang="en-US" sz="2000" baseline="30000" dirty="0">
                <a:latin typeface="Tahoma" panose="020B0604030504040204" pitchFamily="34" charset="0"/>
                <a:cs typeface="Tahoma" panose="020B0604030504040204" pitchFamily="34" charset="0"/>
              </a:rPr>
              <a:t>	</a:t>
            </a:r>
            <a:r>
              <a:rPr lang="en-US" altLang="en-US" sz="2000" b="1" dirty="0">
                <a:latin typeface="Tahoma" panose="020B0604030504040204" pitchFamily="34" charset="0"/>
                <a:cs typeface="Tahoma" panose="020B0604030504040204" pitchFamily="34" charset="0"/>
              </a:rPr>
              <a:t>Value:</a:t>
            </a:r>
            <a:r>
              <a:rPr lang="en-US" altLang="en-US" sz="2000" dirty="0">
                <a:latin typeface="Tahoma" panose="020B0604030504040204" pitchFamily="34" charset="0"/>
                <a:cs typeface="Tahoma" panose="020B0604030504040204" pitchFamily="34" charset="0"/>
              </a:rPr>
              <a:t> large payouts for little risk: even the smaller contests offer value with daily NHL contests paying out up to $5,000 for a first prize for a $3 entry.</a:t>
            </a:r>
            <a:r>
              <a:rPr lang="en-US" altLang="en-US" sz="2000" baseline="30000" dirty="0">
                <a:latin typeface="Tahoma" panose="020B0604030504040204" pitchFamily="34" charset="0"/>
                <a:cs typeface="Tahoma" panose="020B0604030504040204" pitchFamily="34" charset="0"/>
              </a:rPr>
              <a:t>2</a:t>
            </a: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5">
            <a:extLst>
              <a:ext uri="{FF2B5EF4-FFF2-40B4-BE49-F238E27FC236}">
                <a16:creationId xmlns:a16="http://schemas.microsoft.com/office/drawing/2014/main" id="{0FCFA8CD-E34D-8940-AE21-D57F80DECE25}"/>
              </a:ext>
            </a:extLst>
          </p:cNvPr>
          <p:cNvSpPr>
            <a:spLocks noGrp="1"/>
          </p:cNvSpPr>
          <p:nvPr>
            <p:ph type="ftr" sz="quarter" idx="11"/>
          </p:nvPr>
        </p:nvSpPr>
        <p:spPr>
          <a:xfrm>
            <a:off x="838201" y="4782066"/>
            <a:ext cx="10515600" cy="1302030"/>
          </a:xfrm>
        </p:spPr>
        <p:txBody>
          <a:bodyPr/>
          <a:lstStyle/>
          <a:p>
            <a:pPr marL="228600" indent="-228600">
              <a:buFontTx/>
              <a:buAutoNum type="arabicPlain"/>
              <a:defRPr/>
            </a:pPr>
            <a:endParaRPr lang="en-US" dirty="0"/>
          </a:p>
          <a:p>
            <a:pPr marL="228600" indent="-228600">
              <a:buFontTx/>
              <a:buAutoNum type="arabicPlain"/>
              <a:defRPr/>
            </a:pPr>
            <a:r>
              <a:rPr lang="en-US" dirty="0">
                <a:hlinkClick r:id="rId3"/>
              </a:rPr>
              <a:t>https://www.vox.com/videos/2017/6/5/15740632/luck-skill-sports</a:t>
            </a:r>
            <a:endParaRPr lang="en-US" dirty="0"/>
          </a:p>
          <a:p>
            <a:pPr>
              <a:defRPr/>
            </a:pPr>
            <a:r>
              <a:rPr lang="en-US" dirty="0">
                <a:hlinkClick r:id="rId4"/>
              </a:rPr>
              <a:t>2 </a:t>
            </a:r>
            <a:r>
              <a:rPr lang="en-US" dirty="0">
                <a:solidFill>
                  <a:srgbClr val="73B2D9"/>
                </a:solidFill>
                <a:hlinkClick r:id="rId4"/>
              </a:rPr>
              <a:t>https://qz.com/1068534/how-the-7-billion-us-fantasy-football-industry-makes-its-money-i</a:t>
            </a:r>
            <a:r>
              <a:rPr lang="en-US" dirty="0">
                <a:hlinkClick r:id="rId4"/>
              </a:rPr>
              <a:t>n-2017</a:t>
            </a:r>
            <a:endParaRPr lang="en-US" dirty="0"/>
          </a:p>
          <a:p>
            <a:endParaRPr lang="en-US" dirty="0"/>
          </a:p>
        </p:txBody>
      </p:sp>
      <p:sp>
        <p:nvSpPr>
          <p:cNvPr id="7" name="Slide Number Placeholder 6">
            <a:extLst>
              <a:ext uri="{FF2B5EF4-FFF2-40B4-BE49-F238E27FC236}">
                <a16:creationId xmlns:a16="http://schemas.microsoft.com/office/drawing/2014/main" id="{69B8C7EC-8EBC-7F4E-8447-13A4EBC63EA8}"/>
              </a:ext>
            </a:extLst>
          </p:cNvPr>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357070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Application: Goals and Tools</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defRPr/>
            </a:pPr>
            <a:endParaRPr lang="en-US" sz="2000" dirty="0"/>
          </a:p>
          <a:p>
            <a:pPr marL="0" indent="0">
              <a:buNone/>
              <a:defRPr/>
            </a:pPr>
            <a:r>
              <a:rPr lang="en-US" sz="2000" b="1" dirty="0"/>
              <a:t>Test</a:t>
            </a:r>
            <a:r>
              <a:rPr lang="en-US" sz="2000" dirty="0"/>
              <a:t>:  How does this perform in actual contests?</a:t>
            </a:r>
          </a:p>
          <a:p>
            <a:pPr marL="0" indent="0">
              <a:buNone/>
              <a:defRPr/>
            </a:pPr>
            <a:endParaRPr lang="en-US" sz="2000" dirty="0"/>
          </a:p>
          <a:p>
            <a:pPr marL="0" indent="0">
              <a:buNone/>
              <a:defRPr/>
            </a:pPr>
            <a:r>
              <a:rPr lang="en-US" sz="2000" b="1" dirty="0"/>
              <a:t>Challenges</a:t>
            </a:r>
            <a:r>
              <a:rPr lang="en-US" sz="2000" dirty="0"/>
              <a:t>: companies do not publish contest results, and live testing was not possible. </a:t>
            </a:r>
          </a:p>
          <a:p>
            <a:pPr marL="0" indent="0">
              <a:buNone/>
              <a:defRPr/>
            </a:pPr>
            <a:endParaRPr lang="en-US" sz="2000" dirty="0"/>
          </a:p>
          <a:p>
            <a:pPr marL="0" indent="0">
              <a:buNone/>
              <a:defRPr/>
            </a:pPr>
            <a:r>
              <a:rPr lang="en-US" sz="2000" b="1" dirty="0"/>
              <a:t>Simulation</a:t>
            </a:r>
            <a:r>
              <a:rPr lang="en-US" sz="2000" dirty="0"/>
              <a:t>: utilized FantasyCruncher, a tool to optimize lineups and a database with historical results. </a:t>
            </a:r>
          </a:p>
          <a:p>
            <a:pPr lvl="1">
              <a:defRPr/>
            </a:pPr>
            <a:r>
              <a:rPr lang="en-US" sz="2000" dirty="0"/>
              <a:t>Three historical dates chosen at random.</a:t>
            </a:r>
          </a:p>
          <a:p>
            <a:pPr lvl="1">
              <a:defRPr/>
            </a:pPr>
            <a:r>
              <a:rPr lang="en-US" sz="2000" dirty="0"/>
              <a:t>The model was imported for those dates, and lineups were created. </a:t>
            </a:r>
          </a:p>
          <a:p>
            <a:pPr lvl="1">
              <a:defRPr/>
            </a:pPr>
            <a:r>
              <a:rPr lang="en-US" sz="2000" dirty="0"/>
              <a:t>Considered successful if the lineup exceeded 35 points in one of these simulations, the typical minimum value place in the money. </a:t>
            </a:r>
          </a:p>
          <a:p>
            <a:pPr marL="457200" lvl="1" indent="0">
              <a:buNone/>
            </a:pPr>
            <a:endParaRPr lang="en-US" sz="1600" dirty="0"/>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19</a:t>
            </a:r>
          </a:p>
        </p:txBody>
      </p:sp>
    </p:spTree>
    <p:extLst>
      <p:ext uri="{BB962C8B-B14F-4D97-AF65-F5344CB8AC3E}">
        <p14:creationId xmlns:p14="http://schemas.microsoft.com/office/powerpoint/2010/main" val="2255063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Naïve Application</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altLang="en-US" sz="2000" b="1" dirty="0"/>
              <a:t>Without human input</a:t>
            </a:r>
            <a:r>
              <a:rPr lang="en-US" altLang="en-US" sz="2000" dirty="0"/>
              <a:t>: the model did not out-perform the off-the-shelf projections Below is a comparison of the naïve lineups (upper) and FantasyCruncher (lower).</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20</a:t>
            </a:r>
          </a:p>
        </p:txBody>
      </p:sp>
      <p:sp>
        <p:nvSpPr>
          <p:cNvPr id="8" name="TextBox 7">
            <a:extLst>
              <a:ext uri="{FF2B5EF4-FFF2-40B4-BE49-F238E27FC236}">
                <a16:creationId xmlns:a16="http://schemas.microsoft.com/office/drawing/2014/main" id="{1A26AE74-BB05-E44F-A9EA-8B755465C463}"/>
              </a:ext>
            </a:extLst>
          </p:cNvPr>
          <p:cNvSpPr txBox="1"/>
          <p:nvPr/>
        </p:nvSpPr>
        <p:spPr>
          <a:xfrm>
            <a:off x="6302636" y="2520778"/>
            <a:ext cx="4892586" cy="369332"/>
          </a:xfrm>
          <a:prstGeom prst="rect">
            <a:avLst/>
          </a:prstGeom>
          <a:noFill/>
        </p:spPr>
        <p:txBody>
          <a:bodyPr wrap="square" rtlCol="0">
            <a:spAutoFit/>
          </a:bodyPr>
          <a:lstStyle/>
          <a:p>
            <a:r>
              <a:rPr lang="en-US" dirty="0"/>
              <a:t>   </a:t>
            </a:r>
          </a:p>
        </p:txBody>
      </p:sp>
      <p:pic>
        <p:nvPicPr>
          <p:cNvPr id="10" name="Picture 18">
            <a:extLst>
              <a:ext uri="{FF2B5EF4-FFF2-40B4-BE49-F238E27FC236}">
                <a16:creationId xmlns:a16="http://schemas.microsoft.com/office/drawing/2014/main" id="{C131C5A8-EAC1-0240-8BE3-F7E5B71E7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492" y="-662083"/>
            <a:ext cx="5194300" cy="484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a:extLst>
              <a:ext uri="{FF2B5EF4-FFF2-40B4-BE49-F238E27FC236}">
                <a16:creationId xmlns:a16="http://schemas.microsoft.com/office/drawing/2014/main" id="{F7DCDAF6-2EEE-0749-B957-B1F460F6D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8704" y="1047973"/>
            <a:ext cx="5289876" cy="484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ame 12">
            <a:extLst>
              <a:ext uri="{FF2B5EF4-FFF2-40B4-BE49-F238E27FC236}">
                <a16:creationId xmlns:a16="http://schemas.microsoft.com/office/drawing/2014/main" id="{D34CE0EE-8E63-7F44-B1EF-E50270972BCD}"/>
              </a:ext>
            </a:extLst>
          </p:cNvPr>
          <p:cNvSpPr/>
          <p:nvPr/>
        </p:nvSpPr>
        <p:spPr>
          <a:xfrm>
            <a:off x="6807200" y="3025047"/>
            <a:ext cx="508000" cy="806475"/>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2C129231-FC66-6A48-8FFF-9A1884B3EA32}"/>
              </a:ext>
            </a:extLst>
          </p:cNvPr>
          <p:cNvSpPr/>
          <p:nvPr/>
        </p:nvSpPr>
        <p:spPr>
          <a:xfrm>
            <a:off x="6807200" y="4771221"/>
            <a:ext cx="508000" cy="806475"/>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23959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Non-Naïve Application</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altLang="en-US" sz="2000" b="1" dirty="0"/>
              <a:t>Minimal Human Supervision</a:t>
            </a:r>
            <a:r>
              <a:rPr lang="en-US" altLang="en-US" sz="2000" dirty="0"/>
              <a:t>: successful result for the models. </a:t>
            </a:r>
          </a:p>
          <a:p>
            <a:pPr marL="0" indent="0">
              <a:buNone/>
            </a:pPr>
            <a:r>
              <a:rPr lang="en-US" altLang="en-US" sz="2000" dirty="0"/>
              <a:t>FantasyCruncher was limited to two options in the goalie position, selected for being the starting goalie for the team most favored to win by Las Vegas Casinos. The Non-Naïve model (left) would have done significantly better than FantasyCruncher alone (right).</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21</a:t>
            </a:r>
          </a:p>
        </p:txBody>
      </p:sp>
      <p:pic>
        <p:nvPicPr>
          <p:cNvPr id="13" name="Picture 7">
            <a:extLst>
              <a:ext uri="{FF2B5EF4-FFF2-40B4-BE49-F238E27FC236}">
                <a16:creationId xmlns:a16="http://schemas.microsoft.com/office/drawing/2014/main" id="{E834566B-2F20-DD44-893D-912D765788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6" t="68413" r="2316" b="1596"/>
          <a:stretch/>
        </p:blipFill>
        <p:spPr bwMode="auto">
          <a:xfrm>
            <a:off x="965395" y="4011454"/>
            <a:ext cx="5168599" cy="13624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5">
            <a:extLst>
              <a:ext uri="{FF2B5EF4-FFF2-40B4-BE49-F238E27FC236}">
                <a16:creationId xmlns:a16="http://schemas.microsoft.com/office/drawing/2014/main" id="{3ADBB3EA-DD12-B146-B7EF-64D3CF003E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266" r="2273" b="1748"/>
          <a:stretch/>
        </p:blipFill>
        <p:spPr bwMode="auto">
          <a:xfrm>
            <a:off x="6261188" y="4009292"/>
            <a:ext cx="4838222" cy="136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ame 5">
            <a:extLst>
              <a:ext uri="{FF2B5EF4-FFF2-40B4-BE49-F238E27FC236}">
                <a16:creationId xmlns:a16="http://schemas.microsoft.com/office/drawing/2014/main" id="{29DF2A4E-5C06-3B4E-9379-80D9453BDF49}"/>
              </a:ext>
            </a:extLst>
          </p:cNvPr>
          <p:cNvSpPr/>
          <p:nvPr/>
        </p:nvSpPr>
        <p:spPr>
          <a:xfrm>
            <a:off x="4648200" y="4343400"/>
            <a:ext cx="495300" cy="711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E908FC8B-0EF6-AB4E-8116-029B28E78658}"/>
              </a:ext>
            </a:extLst>
          </p:cNvPr>
          <p:cNvSpPr/>
          <p:nvPr/>
        </p:nvSpPr>
        <p:spPr>
          <a:xfrm>
            <a:off x="9569149" y="4343400"/>
            <a:ext cx="495300" cy="711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01219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Extensions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defRPr/>
            </a:pPr>
            <a:endParaRPr lang="en-US" sz="2000" dirty="0"/>
          </a:p>
          <a:p>
            <a:pPr marL="457200" indent="-457200" fontAlgn="auto">
              <a:spcAft>
                <a:spcPts val="0"/>
              </a:spcAft>
              <a:buFont typeface="+mj-lt"/>
              <a:buAutoNum type="arabicPeriod"/>
              <a:defRPr/>
            </a:pPr>
            <a:r>
              <a:rPr lang="en-US" sz="2400" b="1" dirty="0"/>
              <a:t>Further apply Las Vegas odds</a:t>
            </a:r>
            <a:r>
              <a:rPr lang="en-US" sz="2400" dirty="0"/>
              <a:t>: use the Vegas lines as direct inputs to utilize their research.</a:t>
            </a:r>
          </a:p>
          <a:p>
            <a:pPr marL="457200" indent="-457200">
              <a:buFont typeface="Arial" panose="020B0604020202020204" pitchFamily="34" charset="0"/>
              <a:buAutoNum type="arabicPeriod" startAt="2"/>
              <a:defRPr/>
            </a:pPr>
            <a:r>
              <a:rPr lang="en-US" sz="2400" b="1" dirty="0"/>
              <a:t>Strength</a:t>
            </a:r>
            <a:r>
              <a:rPr lang="en-US" sz="2400" dirty="0"/>
              <a:t> </a:t>
            </a:r>
            <a:r>
              <a:rPr lang="en-US" sz="2400" b="1" dirty="0"/>
              <a:t>of opponent metrics</a:t>
            </a:r>
            <a:r>
              <a:rPr lang="en-US" sz="2400" dirty="0"/>
              <a:t>; marry the trends of the opposing teams to the basic stats. For example, create a signal for opposing teams showing increased defensive capacity which would limit player goals. </a:t>
            </a:r>
          </a:p>
          <a:p>
            <a:pPr marL="457200" indent="-457200">
              <a:buFont typeface="Arial" panose="020B0604020202020204" pitchFamily="34" charset="0"/>
              <a:buAutoNum type="arabicPeriod" startAt="2"/>
              <a:defRPr/>
            </a:pPr>
            <a:r>
              <a:rPr lang="en-US" sz="2400" b="1" dirty="0"/>
              <a:t>Poisson model</a:t>
            </a:r>
            <a:r>
              <a:rPr lang="en-US" sz="2400" dirty="0"/>
              <a:t>: with revised features, or with sub-groups of players.</a:t>
            </a:r>
          </a:p>
          <a:p>
            <a:pPr marL="457200" indent="-457200">
              <a:buFont typeface="Arial" panose="020B0604020202020204" pitchFamily="34" charset="0"/>
              <a:buAutoNum type="arabicPeriod" startAt="2"/>
              <a:defRPr/>
            </a:pPr>
            <a:r>
              <a:rPr lang="en-US" sz="2400" b="1" dirty="0"/>
              <a:t>increase the points spread in the target variable</a:t>
            </a:r>
            <a:r>
              <a:rPr lang="en-US" sz="2400" dirty="0"/>
              <a:t>: a more naturally occurring normal distribution might also increase accuracy in predictions.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22</a:t>
            </a:r>
          </a:p>
        </p:txBody>
      </p:sp>
    </p:spTree>
    <p:extLst>
      <p:ext uri="{BB962C8B-B14F-4D97-AF65-F5344CB8AC3E}">
        <p14:creationId xmlns:p14="http://schemas.microsoft.com/office/powerpoint/2010/main" val="3969801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Conclusions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defRPr/>
            </a:pPr>
            <a:endParaRPr lang="en-US" sz="2000" dirty="0"/>
          </a:p>
          <a:p>
            <a:pPr marL="0" indent="0">
              <a:buNone/>
              <a:defRPr/>
            </a:pPr>
            <a:endParaRPr lang="en-US" sz="2000" dirty="0"/>
          </a:p>
          <a:p>
            <a:pPr marL="457200" indent="-457200">
              <a:buFont typeface="+mj-lt"/>
              <a:buAutoNum type="arabicPeriod"/>
              <a:defRPr/>
            </a:pPr>
            <a:r>
              <a:rPr lang="en-US" sz="2000" b="1" dirty="0"/>
              <a:t>Minimal human supervision: </a:t>
            </a:r>
            <a:r>
              <a:rPr lang="en-US" sz="2000" dirty="0"/>
              <a:t>makes this a viable model, but not predictive enough without it.</a:t>
            </a:r>
          </a:p>
          <a:p>
            <a:pPr marL="457200" indent="-457200">
              <a:buFont typeface="+mj-lt"/>
              <a:buAutoNum type="arabicPeriod"/>
              <a:defRPr/>
            </a:pPr>
            <a:endParaRPr lang="en-US" sz="2000" dirty="0"/>
          </a:p>
          <a:p>
            <a:pPr marL="457200" indent="-457200">
              <a:buFont typeface="+mj-lt"/>
              <a:buAutoNum type="arabicPeriod"/>
              <a:defRPr/>
            </a:pPr>
            <a:r>
              <a:rPr lang="en-US" sz="2000" b="1" dirty="0"/>
              <a:t>Main challenges: </a:t>
            </a:r>
            <a:r>
              <a:rPr lang="en-US" sz="2000" dirty="0"/>
              <a:t>in finding features that aren’t multicollinear and in selecting model that worked for the distribution of target values.</a:t>
            </a:r>
          </a:p>
          <a:p>
            <a:pPr marL="457200" indent="-457200">
              <a:buFont typeface="+mj-lt"/>
              <a:buAutoNum type="arabicPeriod"/>
              <a:defRPr/>
            </a:pPr>
            <a:endParaRPr lang="en-US" sz="2000" dirty="0"/>
          </a:p>
          <a:p>
            <a:pPr marL="457200" indent="-457200">
              <a:buFont typeface="+mj-lt"/>
              <a:buAutoNum type="arabicPeriod"/>
              <a:defRPr/>
            </a:pPr>
            <a:r>
              <a:rPr lang="en-US" sz="2000" b="1" dirty="0"/>
              <a:t>MACD</a:t>
            </a:r>
            <a:r>
              <a:rPr lang="en-US" sz="2000" dirty="0"/>
              <a:t>: has promise, and perhaps an even simpler model based on those with core features might increase performance.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23</a:t>
            </a:r>
          </a:p>
        </p:txBody>
      </p:sp>
      <p:sp>
        <p:nvSpPr>
          <p:cNvPr id="4" name="Footer Placeholder 3">
            <a:extLst>
              <a:ext uri="{FF2B5EF4-FFF2-40B4-BE49-F238E27FC236}">
                <a16:creationId xmlns:a16="http://schemas.microsoft.com/office/drawing/2014/main" id="{D21A5835-B2CF-024C-A73A-70A03416B843}"/>
              </a:ext>
            </a:extLst>
          </p:cNvPr>
          <p:cNvSpPr>
            <a:spLocks noGrp="1"/>
          </p:cNvSpPr>
          <p:nvPr>
            <p:ph type="ftr" sz="quarter" idx="11"/>
          </p:nvPr>
        </p:nvSpPr>
        <p:spPr>
          <a:xfrm>
            <a:off x="3703937" y="5718969"/>
            <a:ext cx="4784125" cy="365125"/>
          </a:xfrm>
        </p:spPr>
        <p:txBody>
          <a:bodyPr/>
          <a:lstStyle/>
          <a:p>
            <a:endParaRPr lang="en-US" dirty="0"/>
          </a:p>
        </p:txBody>
      </p:sp>
    </p:spTree>
    <p:extLst>
      <p:ext uri="{BB962C8B-B14F-4D97-AF65-F5344CB8AC3E}">
        <p14:creationId xmlns:p14="http://schemas.microsoft.com/office/powerpoint/2010/main" val="583916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Acknowledgements</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fontScale="92500" lnSpcReduction="10000"/>
          </a:bodyPr>
          <a:lstStyle/>
          <a:p>
            <a:pPr marL="0" indent="0">
              <a:buNone/>
            </a:pPr>
            <a:endParaRPr lang="en-US" altLang="en-US" sz="2000" dirty="0"/>
          </a:p>
          <a:p>
            <a:pPr marL="0" indent="0">
              <a:buNone/>
            </a:pPr>
            <a:r>
              <a:rPr lang="en-US" altLang="en-US" sz="2000" dirty="0"/>
              <a:t>	</a:t>
            </a:r>
            <a:r>
              <a:rPr lang="en-US" dirty="0"/>
              <a:t>There were many reviewers who added edits and helped greatly improve this presentation. Thanks to Marcia Burchby,  Dayna Clark, Jimena </a:t>
            </a:r>
            <a:r>
              <a:rPr lang="en-US" dirty="0" err="1"/>
              <a:t>Gargiulo</a:t>
            </a:r>
            <a:r>
              <a:rPr lang="en-US" dirty="0"/>
              <a:t>, Megan Ogle and George Wood, among others.</a:t>
            </a:r>
          </a:p>
          <a:p>
            <a:pPr marL="0" indent="0">
              <a:buNone/>
            </a:pPr>
            <a:br>
              <a:rPr lang="en-US" dirty="0"/>
            </a:br>
            <a:r>
              <a:rPr lang="en-US" dirty="0"/>
              <a:t>But I’d primarily like to thank both my mentor for this course, Alex Rutherford, and my mentor throughout my data science career, Michael Burton, for helping along the way to guide my progress, point out areas of improvement, and generally being great sounding boards. This project would be much less successful without them. </a:t>
            </a:r>
          </a:p>
          <a:p>
            <a:pPr marL="0" indent="0">
              <a:buNone/>
            </a:pPr>
            <a:br>
              <a:rPr lang="en-US" sz="2000" dirty="0"/>
            </a:br>
            <a:br>
              <a:rPr lang="en-US" sz="2000" dirty="0"/>
            </a:b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24</a:t>
            </a:r>
          </a:p>
        </p:txBody>
      </p:sp>
      <p:sp>
        <p:nvSpPr>
          <p:cNvPr id="4" name="Footer Placeholder 3">
            <a:extLst>
              <a:ext uri="{FF2B5EF4-FFF2-40B4-BE49-F238E27FC236}">
                <a16:creationId xmlns:a16="http://schemas.microsoft.com/office/drawing/2014/main" id="{D21A5835-B2CF-024C-A73A-70A03416B843}"/>
              </a:ext>
            </a:extLst>
          </p:cNvPr>
          <p:cNvSpPr>
            <a:spLocks noGrp="1"/>
          </p:cNvSpPr>
          <p:nvPr>
            <p:ph type="ftr" sz="quarter" idx="11"/>
          </p:nvPr>
        </p:nvSpPr>
        <p:spPr>
          <a:xfrm>
            <a:off x="3703937" y="5718969"/>
            <a:ext cx="4784125" cy="365125"/>
          </a:xfrm>
        </p:spPr>
        <p:txBody>
          <a:bodyPr/>
          <a:lstStyle/>
          <a:p>
            <a:endParaRPr lang="en-US" dirty="0"/>
          </a:p>
        </p:txBody>
      </p:sp>
    </p:spTree>
    <p:extLst>
      <p:ext uri="{BB962C8B-B14F-4D97-AF65-F5344CB8AC3E}">
        <p14:creationId xmlns:p14="http://schemas.microsoft.com/office/powerpoint/2010/main" val="1418767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Collection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solidFill>
            <a:schemeClr val="bg1"/>
          </a:solidFill>
        </p:spPr>
        <p:txBody>
          <a:bodyPr>
            <a:normAutofit/>
          </a:bodyPr>
          <a:lstStyle/>
          <a:p>
            <a:pPr marL="0" indent="0">
              <a:buNone/>
            </a:pPr>
            <a:endParaRPr lang="en-US" dirty="0"/>
          </a:p>
          <a:p>
            <a:pPr marL="0" indent="0">
              <a:buNone/>
            </a:pPr>
            <a:r>
              <a:rPr lang="en-US" altLang="en-US" dirty="0"/>
              <a:t>The data scraped from the NHL’s unofficial API, and then processed using scripts developed by the team at EvolvingHockey</a:t>
            </a:r>
            <a:r>
              <a:rPr lang="en-US" altLang="en-US" baseline="30000" dirty="0">
                <a:latin typeface="Tahoma" panose="020B0604030504040204" pitchFamily="34" charset="0"/>
                <a:cs typeface="Tahoma" panose="020B0604030504040204" pitchFamily="34" charset="0"/>
              </a:rPr>
              <a:t>1</a:t>
            </a:r>
            <a:r>
              <a:rPr lang="en-US" altLang="en-US" dirty="0"/>
              <a:t>, an invaluable resource for daily results. </a:t>
            </a:r>
          </a:p>
          <a:p>
            <a:pPr marL="0" indent="0">
              <a:buNone/>
            </a:pPr>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2</a:t>
            </a:r>
          </a:p>
        </p:txBody>
      </p:sp>
      <p:sp>
        <p:nvSpPr>
          <p:cNvPr id="9" name="Footer Placeholder 3">
            <a:extLst>
              <a:ext uri="{FF2B5EF4-FFF2-40B4-BE49-F238E27FC236}">
                <a16:creationId xmlns:a16="http://schemas.microsoft.com/office/drawing/2014/main" id="{91510A0C-66BE-CD41-A5EA-93B0C57A5662}"/>
              </a:ext>
            </a:extLst>
          </p:cNvPr>
          <p:cNvSpPr>
            <a:spLocks noGrp="1"/>
          </p:cNvSpPr>
          <p:nvPr>
            <p:ph type="ftr" sz="quarter" idx="11"/>
          </p:nvPr>
        </p:nvSpPr>
        <p:spPr>
          <a:xfrm>
            <a:off x="838200" y="4918075"/>
            <a:ext cx="10515600" cy="1803400"/>
          </a:xfrm>
        </p:spPr>
        <p:txBody>
          <a:bodyPr/>
          <a:lstStyle/>
          <a:p>
            <a:pPr>
              <a:defRPr/>
            </a:pPr>
            <a:r>
              <a:rPr lang="en-US"/>
              <a:t>1  </a:t>
            </a:r>
            <a:r>
              <a:rPr lang="en-US">
                <a:hlinkClick r:id="rId2"/>
              </a:rPr>
              <a:t>https://evolving-hockey.com</a:t>
            </a:r>
            <a:r>
              <a:rPr lang="en-US"/>
              <a:t> </a:t>
            </a:r>
          </a:p>
          <a:p>
            <a:pPr>
              <a:defRPr/>
            </a:pPr>
            <a:endParaRPr lang="en-US" dirty="0"/>
          </a:p>
        </p:txBody>
      </p:sp>
      <p:pic>
        <p:nvPicPr>
          <p:cNvPr id="10" name="Picture 6">
            <a:extLst>
              <a:ext uri="{FF2B5EF4-FFF2-40B4-BE49-F238E27FC236}">
                <a16:creationId xmlns:a16="http://schemas.microsoft.com/office/drawing/2014/main" id="{EEDE3106-C606-8644-91C4-6B9D48698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550" y="3644900"/>
            <a:ext cx="1524000"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1F60D02D-831C-1F4D-8287-D48CFEB61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900" y="3757613"/>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72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Key Terms for Features</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530725"/>
          </a:xfrm>
          <a:solidFill>
            <a:schemeClr val="bg1"/>
          </a:solidFill>
        </p:spPr>
        <p:txBody>
          <a:bodyPr>
            <a:normAutofit fontScale="92500" lnSpcReduction="20000"/>
          </a:bodyPr>
          <a:lstStyle/>
          <a:p>
            <a:pPr marL="0" indent="0">
              <a:buNone/>
              <a:defRPr/>
            </a:pPr>
            <a:r>
              <a:rPr lang="en-US" dirty="0"/>
              <a:t>	A few essential hockey terms that will be used going forward:</a:t>
            </a:r>
          </a:p>
          <a:p>
            <a:pPr marL="0" indent="0">
              <a:buNone/>
              <a:defRPr/>
            </a:pPr>
            <a:r>
              <a:rPr lang="en-US" b="1" dirty="0"/>
              <a:t>Power Play</a:t>
            </a:r>
            <a:r>
              <a:rPr lang="en-US" dirty="0"/>
              <a:t>: period where at least one opposing player is serving a penalty and the team has the advantage of an additional skater.</a:t>
            </a:r>
          </a:p>
          <a:p>
            <a:pPr marL="0" indent="0">
              <a:buNone/>
              <a:defRPr/>
            </a:pPr>
            <a:r>
              <a:rPr lang="en-US" b="1" dirty="0"/>
              <a:t>Short Handed</a:t>
            </a:r>
            <a:r>
              <a:rPr lang="en-US" dirty="0"/>
              <a:t>: the inverse of the above, the situation of playing with one or more fewer player(s).</a:t>
            </a:r>
          </a:p>
          <a:p>
            <a:pPr marL="0" indent="0">
              <a:buNone/>
              <a:defRPr/>
            </a:pPr>
            <a:r>
              <a:rPr lang="en-US" b="1" dirty="0"/>
              <a:t>Time-On-Ice (TOI): </a:t>
            </a:r>
            <a:r>
              <a:rPr lang="en-US" dirty="0"/>
              <a:t>the amount of time a player is involved in actual play. Also represented as percentage of a teams TOI, power play TOI, and short handed TOI. </a:t>
            </a:r>
          </a:p>
          <a:p>
            <a:pPr marL="0" indent="0">
              <a:buNone/>
              <a:defRPr/>
            </a:pPr>
            <a:r>
              <a:rPr lang="en-US" b="1" dirty="0"/>
              <a:t>Fenwick/</a:t>
            </a:r>
            <a:r>
              <a:rPr lang="en-US" b="1" dirty="0" err="1"/>
              <a:t>Corsi</a:t>
            </a:r>
            <a:r>
              <a:rPr lang="en-US" dirty="0"/>
              <a:t>: measurements of a players number of unblocked shots or total shots, respectively. </a:t>
            </a:r>
          </a:p>
          <a:p>
            <a:pPr marL="0" indent="0">
              <a:buNone/>
              <a:defRPr/>
            </a:pPr>
            <a:r>
              <a:rPr lang="en-US" b="1" dirty="0"/>
              <a:t>Points</a:t>
            </a:r>
            <a:r>
              <a:rPr lang="en-US" dirty="0"/>
              <a:t>: can refer to either fantasy points or points as recorded by the NHL. In the later case points are either a goal or assist to a goal.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65566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Preprocessing And Primary Feature Gathering</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solidFill>
            <a:schemeClr val="bg1"/>
          </a:solidFill>
        </p:spPr>
        <p:txBody>
          <a:bodyPr>
            <a:normAutofit/>
          </a:bodyPr>
          <a:lstStyle/>
          <a:p>
            <a:pPr marL="0" indent="0">
              <a:buNone/>
              <a:defRPr/>
            </a:pPr>
            <a:endParaRPr lang="en-US" dirty="0"/>
          </a:p>
          <a:p>
            <a:pPr marL="0" indent="0">
              <a:buNone/>
              <a:defRPr/>
            </a:pPr>
            <a:r>
              <a:rPr lang="en-US" b="1" dirty="0"/>
              <a:t>Data Processing</a:t>
            </a:r>
            <a:r>
              <a:rPr lang="en-US" dirty="0"/>
              <a:t>: Data required modification from play-by-play to game-by-game.</a:t>
            </a:r>
          </a:p>
          <a:p>
            <a:pPr lvl="1">
              <a:defRPr/>
            </a:pPr>
            <a:r>
              <a:rPr lang="en-US" dirty="0"/>
              <a:t>Used Evolving Hockey scripts, pushed to PostgreSQL instance for storage and creation of game rank. </a:t>
            </a:r>
          </a:p>
          <a:p>
            <a:pPr lvl="1">
              <a:defRPr/>
            </a:pPr>
            <a:r>
              <a:rPr lang="en-US" dirty="0"/>
              <a:t>API scraping broken down into chunks to reduce the load on the local machine. </a:t>
            </a:r>
          </a:p>
          <a:p>
            <a:pPr lvl="1">
              <a:defRPr/>
            </a:pPr>
            <a:r>
              <a:rPr lang="en-US" dirty="0"/>
              <a:t>No </a:t>
            </a:r>
            <a:r>
              <a:rPr lang="en-US" dirty="0" err="1"/>
              <a:t>NaN</a:t>
            </a:r>
            <a:r>
              <a:rPr lang="en-US" dirty="0"/>
              <a:t> or missing values but some redundancies created by the </a:t>
            </a:r>
            <a:r>
              <a:rPr lang="en-US" dirty="0" err="1"/>
              <a:t>chunkwise</a:t>
            </a:r>
            <a:r>
              <a:rPr lang="en-US" dirty="0"/>
              <a:t> operator that were found and removed.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4</a:t>
            </a:r>
          </a:p>
        </p:txBody>
      </p:sp>
    </p:spTree>
    <p:extLst>
      <p:ext uri="{BB962C8B-B14F-4D97-AF65-F5344CB8AC3E}">
        <p14:creationId xmlns:p14="http://schemas.microsoft.com/office/powerpoint/2010/main" val="1524417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dirty="0"/>
              <a:t>	</a:t>
            </a:r>
            <a:r>
              <a:rPr lang="en-US" altLang="en-US" sz="1800" dirty="0"/>
              <a:t> Fantasy points, the primary target metric, do not have the same distribution in daily and season long contests. On a per-season basis the points are normally distributed (fig. 1) while on a per-game basis the distribution is very strongly skewed to the right (fig. 2). Gradient descent models are sensitive to the scaling of data so this is important to take into account.</a:t>
            </a:r>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5</a:t>
            </a:r>
          </a:p>
        </p:txBody>
      </p:sp>
      <p:pic>
        <p:nvPicPr>
          <p:cNvPr id="6" name="Picture 5">
            <a:extLst>
              <a:ext uri="{FF2B5EF4-FFF2-40B4-BE49-F238E27FC236}">
                <a16:creationId xmlns:a16="http://schemas.microsoft.com/office/drawing/2014/main" id="{EA6C16EF-CA51-CF48-B4BE-C3B48836059C}"/>
              </a:ext>
            </a:extLst>
          </p:cNvPr>
          <p:cNvPicPr>
            <a:picLocks noChangeAspect="1"/>
          </p:cNvPicPr>
          <p:nvPr/>
        </p:nvPicPr>
        <p:blipFill>
          <a:blip r:embed="rId2"/>
          <a:stretch>
            <a:fillRect/>
          </a:stretch>
        </p:blipFill>
        <p:spPr>
          <a:xfrm>
            <a:off x="2245782" y="3289300"/>
            <a:ext cx="3850217" cy="2887663"/>
          </a:xfrm>
          <a:prstGeom prst="rect">
            <a:avLst/>
          </a:prstGeom>
        </p:spPr>
      </p:pic>
      <p:pic>
        <p:nvPicPr>
          <p:cNvPr id="10" name="Picture 9">
            <a:extLst>
              <a:ext uri="{FF2B5EF4-FFF2-40B4-BE49-F238E27FC236}">
                <a16:creationId xmlns:a16="http://schemas.microsoft.com/office/drawing/2014/main" id="{1576A6DF-7C29-C741-AF06-E173F148EAB1}"/>
              </a:ext>
            </a:extLst>
          </p:cNvPr>
          <p:cNvPicPr>
            <a:picLocks noChangeAspect="1"/>
          </p:cNvPicPr>
          <p:nvPr/>
        </p:nvPicPr>
        <p:blipFill>
          <a:blip r:embed="rId3"/>
          <a:stretch>
            <a:fillRect/>
          </a:stretch>
        </p:blipFill>
        <p:spPr>
          <a:xfrm>
            <a:off x="6095998" y="3289299"/>
            <a:ext cx="4331496" cy="2887663"/>
          </a:xfrm>
          <a:prstGeom prst="rect">
            <a:avLst/>
          </a:prstGeom>
        </p:spPr>
      </p:pic>
    </p:spTree>
    <p:extLst>
      <p:ext uri="{BB962C8B-B14F-4D97-AF65-F5344CB8AC3E}">
        <p14:creationId xmlns:p14="http://schemas.microsoft.com/office/powerpoint/2010/main" val="56606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altLang="en-US" dirty="0"/>
              <a:t>Fenwick (fig. 1) remains a constant for forecasting points, does TOI (fig. 2). </a:t>
            </a:r>
            <a:r>
              <a:rPr lang="en-US" altLang="en-US" baseline="30000" dirty="0"/>
              <a:t>1</a:t>
            </a: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6</a:t>
            </a:r>
          </a:p>
        </p:txBody>
      </p:sp>
      <p:pic>
        <p:nvPicPr>
          <p:cNvPr id="10" name="Picture 9">
            <a:extLst>
              <a:ext uri="{FF2B5EF4-FFF2-40B4-BE49-F238E27FC236}">
                <a16:creationId xmlns:a16="http://schemas.microsoft.com/office/drawing/2014/main" id="{1D975F1C-519C-A249-B78C-774BB84F178B}"/>
              </a:ext>
            </a:extLst>
          </p:cNvPr>
          <p:cNvPicPr>
            <a:picLocks noChangeAspect="1"/>
          </p:cNvPicPr>
          <p:nvPr/>
        </p:nvPicPr>
        <p:blipFill>
          <a:blip r:embed="rId3"/>
          <a:stretch>
            <a:fillRect/>
          </a:stretch>
        </p:blipFill>
        <p:spPr>
          <a:xfrm>
            <a:off x="6210302" y="2559050"/>
            <a:ext cx="4800598" cy="3200399"/>
          </a:xfrm>
          <a:prstGeom prst="rect">
            <a:avLst/>
          </a:prstGeom>
        </p:spPr>
      </p:pic>
      <p:pic>
        <p:nvPicPr>
          <p:cNvPr id="12" name="Picture 11">
            <a:extLst>
              <a:ext uri="{FF2B5EF4-FFF2-40B4-BE49-F238E27FC236}">
                <a16:creationId xmlns:a16="http://schemas.microsoft.com/office/drawing/2014/main" id="{E3FD1ACD-253B-9545-A489-4271864BD792}"/>
              </a:ext>
            </a:extLst>
          </p:cNvPr>
          <p:cNvPicPr>
            <a:picLocks noChangeAspect="1"/>
          </p:cNvPicPr>
          <p:nvPr/>
        </p:nvPicPr>
        <p:blipFill>
          <a:blip r:embed="rId4"/>
          <a:stretch>
            <a:fillRect/>
          </a:stretch>
        </p:blipFill>
        <p:spPr>
          <a:xfrm>
            <a:off x="1257300" y="2559050"/>
            <a:ext cx="4800600" cy="3200400"/>
          </a:xfrm>
          <a:prstGeom prst="rect">
            <a:avLst/>
          </a:prstGeom>
        </p:spPr>
      </p:pic>
      <p:sp>
        <p:nvSpPr>
          <p:cNvPr id="14" name="Footer Placeholder 13">
            <a:extLst>
              <a:ext uri="{FF2B5EF4-FFF2-40B4-BE49-F238E27FC236}">
                <a16:creationId xmlns:a16="http://schemas.microsoft.com/office/drawing/2014/main" id="{FB37DAB6-7698-294F-97CF-4398810AC78F}"/>
              </a:ext>
            </a:extLst>
          </p:cNvPr>
          <p:cNvSpPr>
            <a:spLocks noGrp="1"/>
          </p:cNvSpPr>
          <p:nvPr>
            <p:ph type="ftr" sz="quarter" idx="11"/>
          </p:nvPr>
        </p:nvSpPr>
        <p:spPr>
          <a:xfrm>
            <a:off x="3276600" y="5802707"/>
            <a:ext cx="5562600" cy="272257"/>
          </a:xfrm>
        </p:spPr>
        <p:txBody>
          <a:bodyPr/>
          <a:lstStyle/>
          <a:p>
            <a:r>
              <a:rPr lang="en-US"/>
              <a:t>1 Points have been put into bins to increase readability and clarity</a:t>
            </a:r>
            <a:endParaRPr lang="en-US" dirty="0"/>
          </a:p>
        </p:txBody>
      </p:sp>
    </p:spTree>
    <p:extLst>
      <p:ext uri="{BB962C8B-B14F-4D97-AF65-F5344CB8AC3E}">
        <p14:creationId xmlns:p14="http://schemas.microsoft.com/office/powerpoint/2010/main" val="1978149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normAutofit fontScale="90000"/>
          </a:bodyPr>
          <a:lstStyle/>
          <a:p>
            <a:pPr algn="ctr"/>
            <a:r>
              <a:rPr lang="en-US" dirty="0">
                <a:latin typeface="Palatino" pitchFamily="2" charset="77"/>
                <a:ea typeface="Palatino" pitchFamily="2" charset="77"/>
              </a:rPr>
              <a:t>Applied Market Forecasting Theories: Moving Average Convergence Divergence </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endParaRPr lang="en-US" altLang="en-US" sz="2000" dirty="0"/>
          </a:p>
          <a:p>
            <a:pPr marL="0" indent="0">
              <a:buNone/>
            </a:pPr>
            <a:endParaRPr lang="en-US" altLang="en-US" sz="2000" dirty="0"/>
          </a:p>
          <a:p>
            <a:pPr marL="0" indent="0">
              <a:buNone/>
            </a:pPr>
            <a:r>
              <a:rPr lang="en-US" altLang="en-US" sz="2000" b="1" dirty="0"/>
              <a:t>Moving Average Convergence Divergence (MACD)</a:t>
            </a:r>
            <a:r>
              <a:rPr lang="en-US" altLang="en-US" sz="2000" dirty="0"/>
              <a:t>: an idea from financial analysis, MACD is intended to act as an indicator reveal changes in direction or momentum in a stock price. </a:t>
            </a:r>
          </a:p>
          <a:p>
            <a:pPr marL="0" indent="0">
              <a:buNone/>
            </a:pPr>
            <a:r>
              <a:rPr lang="en-US" altLang="en-US" sz="2000" dirty="0"/>
              <a:t>Here the intent is for the MACD to act as an indicator of changes in direction in the important values Time on Ice or Fenwick.</a:t>
            </a:r>
          </a:p>
          <a:p>
            <a:pPr marL="0" indent="0">
              <a:buNone/>
            </a:pPr>
            <a:r>
              <a:rPr lang="en-US" altLang="en-US" sz="2000" dirty="0"/>
              <a:t>These features correlate strongly with overall performance, therefore an improvement in them would identify players who are undervalued as well as predict positive movement in future games.</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7</a:t>
            </a:r>
          </a:p>
        </p:txBody>
      </p:sp>
      <p:sp>
        <p:nvSpPr>
          <p:cNvPr id="15" name="Footer Placeholder 14">
            <a:extLst>
              <a:ext uri="{FF2B5EF4-FFF2-40B4-BE49-F238E27FC236}">
                <a16:creationId xmlns:a16="http://schemas.microsoft.com/office/drawing/2014/main" id="{F19685FA-6FC7-3347-93B6-B397D60BA131}"/>
              </a:ext>
            </a:extLst>
          </p:cNvPr>
          <p:cNvSpPr>
            <a:spLocks noGrp="1"/>
          </p:cNvSpPr>
          <p:nvPr>
            <p:ph type="ftr" sz="quarter" idx="11"/>
          </p:nvPr>
        </p:nvSpPr>
        <p:spPr>
          <a:xfrm>
            <a:off x="4038600" y="5811838"/>
            <a:ext cx="4114800" cy="365125"/>
          </a:xfrm>
        </p:spPr>
        <p:txBody>
          <a:bodyPr/>
          <a:lstStyle/>
          <a:p>
            <a:r>
              <a:rPr lang="en-US"/>
              <a:t>1 https://en.wikipedia.org/wiki/Hot_hand
</a:t>
            </a:r>
            <a:endParaRPr lang="en-US" dirty="0"/>
          </a:p>
        </p:txBody>
      </p:sp>
    </p:spTree>
    <p:extLst>
      <p:ext uri="{BB962C8B-B14F-4D97-AF65-F5344CB8AC3E}">
        <p14:creationId xmlns:p14="http://schemas.microsoft.com/office/powerpoint/2010/main" val="732921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normAutofit fontScale="90000"/>
          </a:bodyPr>
          <a:lstStyle/>
          <a:p>
            <a:pPr algn="ctr"/>
            <a:r>
              <a:rPr lang="en-US" dirty="0">
                <a:latin typeface="Palatino" pitchFamily="2" charset="77"/>
                <a:ea typeface="Palatino" pitchFamily="2" charset="77"/>
              </a:rPr>
              <a:t>Applied Market Forecasting Theories: Moving Average Convergence Divergence </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endParaRPr lang="en-US" altLang="en-US" sz="2000" dirty="0"/>
          </a:p>
          <a:p>
            <a:pPr marL="0" indent="0">
              <a:buNone/>
            </a:pPr>
            <a:endParaRPr lang="en-US" altLang="en-US" sz="2000" dirty="0"/>
          </a:p>
          <a:p>
            <a:pPr marL="0" indent="0">
              <a:buNone/>
            </a:pPr>
            <a:r>
              <a:rPr lang="en-US" altLang="en-US" sz="2000" dirty="0"/>
              <a:t>	MACD is created by subtracting the larger of two averages of the same number to create a signal. Shown in the formula here, x bar is the sample mean of the feature over the number of games chosen.</a:t>
            </a:r>
          </a:p>
          <a:p>
            <a:pPr marL="0" indent="0">
              <a:buNone/>
            </a:pPr>
            <a:endParaRPr lang="en-US" altLang="en-US" sz="2000" dirty="0"/>
          </a:p>
          <a:p>
            <a:pPr marL="0" indent="0">
              <a:buNone/>
            </a:pPr>
            <a:r>
              <a:rPr lang="en-US" altLang="en-US" sz="2000" dirty="0"/>
              <a:t>	For example, with Time on Ice (TOI) we utilized the respective periods of the 5 and 20 previous games.  If the player averaged 12 minutes of TOI over the previous five games and 10 over the previous 20, this would make the player’s MACD +2. </a:t>
            </a:r>
          </a:p>
          <a:p>
            <a:pPr marL="0" indent="0">
              <a:buNone/>
            </a:pPr>
            <a:r>
              <a:rPr lang="en-US" altLang="en-US" sz="2000" dirty="0"/>
              <a:t>	If the MACD is a positive value that would be considered a ‘buy’ signal, if negative it would be a ’sell’ signal.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pic>
        <p:nvPicPr>
          <p:cNvPr id="13" name="Picture 12">
            <a:extLst>
              <a:ext uri="{FF2B5EF4-FFF2-40B4-BE49-F238E27FC236}">
                <a16:creationId xmlns:a16="http://schemas.microsoft.com/office/drawing/2014/main" id="{1B5D975E-B8BD-CE4C-8CD9-3A6AD023556A}"/>
              </a:ext>
            </a:extLst>
          </p:cNvPr>
          <p:cNvPicPr>
            <a:picLocks noChangeAspect="1"/>
          </p:cNvPicPr>
          <p:nvPr/>
        </p:nvPicPr>
        <p:blipFill>
          <a:blip r:embed="rId3"/>
          <a:stretch>
            <a:fillRect/>
          </a:stretch>
        </p:blipFill>
        <p:spPr>
          <a:xfrm>
            <a:off x="3969808" y="3562350"/>
            <a:ext cx="4252383" cy="260350"/>
          </a:xfrm>
          <a:prstGeom prst="rect">
            <a:avLst/>
          </a:prstGeom>
        </p:spPr>
      </p:pic>
    </p:spTree>
    <p:extLst>
      <p:ext uri="{BB962C8B-B14F-4D97-AF65-F5344CB8AC3E}">
        <p14:creationId xmlns:p14="http://schemas.microsoft.com/office/powerpoint/2010/main" val="4036825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12207</TotalTime>
  <Words>1262</Words>
  <Application>Microsoft Macintosh PowerPoint</Application>
  <PresentationFormat>Widescreen</PresentationFormat>
  <Paragraphs>189</Paragraphs>
  <Slides>25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Palatino</vt:lpstr>
      <vt:lpstr>Tahoma</vt:lpstr>
      <vt:lpstr>Office Theme</vt:lpstr>
      <vt:lpstr>Capstone 2: Applied Machine Learning For Daily Fantasy Hockey</vt:lpstr>
      <vt:lpstr>Why Daily Fantasy Hockey?</vt:lpstr>
      <vt:lpstr>Data Collection</vt:lpstr>
      <vt:lpstr>Key Terms for Features</vt:lpstr>
      <vt:lpstr>Preprocessing And Primary Feature Gathering</vt:lpstr>
      <vt:lpstr>Data Exploration</vt:lpstr>
      <vt:lpstr>Data Exploration</vt:lpstr>
      <vt:lpstr>Applied Market Forecasting Theories: Moving Average Convergence Divergence </vt:lpstr>
      <vt:lpstr>Applied Market Forecasting Theories: Moving Average Convergence Divergence </vt:lpstr>
      <vt:lpstr>Applied Market Forecasting Theories: Moving Average Convergence </vt:lpstr>
      <vt:lpstr>Applied Market Forecasting Theories: Moving Average Convergence </vt:lpstr>
      <vt:lpstr>Applied Market Forecasting Theories: Moving Average Convergence </vt:lpstr>
      <vt:lpstr>Applied Market Forecasting Theories: Analysis of Moving Average Convergence </vt:lpstr>
      <vt:lpstr>Model Building: Initial Failure</vt:lpstr>
      <vt:lpstr>Model Building: Initial Failure </vt:lpstr>
      <vt:lpstr>Model Building: Initial Failure </vt:lpstr>
      <vt:lpstr>Model Building: Initial Failure </vt:lpstr>
      <vt:lpstr>Model Building: Moderate Success</vt:lpstr>
      <vt:lpstr>Model Building: Moderate Success</vt:lpstr>
      <vt:lpstr>Application: Goals and Tools</vt:lpstr>
      <vt:lpstr>Naïve Application</vt:lpstr>
      <vt:lpstr>Non-Naïve Application</vt:lpstr>
      <vt:lpstr>Extensions</vt:lpstr>
      <vt:lpstr>Conclusions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Effective Fantasy Hockey Models: A Case Study</dc:title>
  <dc:creator>kenia ortiz</dc:creator>
  <cp:lastModifiedBy>kenia ortiz</cp:lastModifiedBy>
  <cp:revision>94</cp:revision>
  <dcterms:created xsi:type="dcterms:W3CDTF">2019-05-21T17:15:33Z</dcterms:created>
  <dcterms:modified xsi:type="dcterms:W3CDTF">2019-10-07T00:45:22Z</dcterms:modified>
</cp:coreProperties>
</file>